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8"/>
  </p:notesMasterIdLst>
  <p:handoutMasterIdLst>
    <p:handoutMasterId r:id="rId39"/>
  </p:handoutMasterIdLst>
  <p:sldIdLst>
    <p:sldId id="256" r:id="rId2"/>
    <p:sldId id="451" r:id="rId3"/>
    <p:sldId id="455" r:id="rId4"/>
    <p:sldId id="456" r:id="rId5"/>
    <p:sldId id="411" r:id="rId6"/>
    <p:sldId id="412" r:id="rId7"/>
    <p:sldId id="421" r:id="rId8"/>
    <p:sldId id="422" r:id="rId9"/>
    <p:sldId id="414" r:id="rId10"/>
    <p:sldId id="416" r:id="rId11"/>
    <p:sldId id="465" r:id="rId12"/>
    <p:sldId id="466" r:id="rId13"/>
    <p:sldId id="467" r:id="rId14"/>
    <p:sldId id="439" r:id="rId15"/>
    <p:sldId id="440" r:id="rId16"/>
    <p:sldId id="442" r:id="rId17"/>
    <p:sldId id="457" r:id="rId18"/>
    <p:sldId id="468" r:id="rId19"/>
    <p:sldId id="462" r:id="rId20"/>
    <p:sldId id="463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3" r:id="rId29"/>
    <p:sldId id="423" r:id="rId30"/>
    <p:sldId id="424" r:id="rId31"/>
    <p:sldId id="425" r:id="rId32"/>
    <p:sldId id="426" r:id="rId33"/>
    <p:sldId id="427" r:id="rId34"/>
    <p:sldId id="429" r:id="rId35"/>
    <p:sldId id="469" r:id="rId36"/>
    <p:sldId id="470" r:id="rId37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0787" autoAdjust="0"/>
  </p:normalViewPr>
  <p:slideViewPr>
    <p:cSldViewPr snapToGrid="0">
      <p:cViewPr varScale="1">
        <p:scale>
          <a:sx n="81" d="100"/>
          <a:sy n="81" d="100"/>
        </p:scale>
        <p:origin x="140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7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B109A1-EBCA-4752-83C2-59CCB24EB5C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A5E8E414-B1A1-4C92-B4CF-182CFFDD5C86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 dirty="0" err="1">
              <a:solidFill>
                <a:schemeClr val="tx1"/>
              </a:solidFill>
            </a:rPr>
            <a:t>Type</a:t>
          </a:r>
          <a:r>
            <a:rPr lang="es-CO" sz="1600" dirty="0">
              <a:solidFill>
                <a:schemeClr val="tx1"/>
              </a:solidFill>
            </a:rPr>
            <a:t> of data</a:t>
          </a:r>
          <a:endParaRPr lang="en-AU" sz="1600" dirty="0">
            <a:solidFill>
              <a:schemeClr val="tx1"/>
            </a:solidFill>
          </a:endParaRPr>
        </a:p>
      </dgm:t>
    </dgm:pt>
    <dgm:pt modelId="{4B6C1CCD-D041-441A-98B9-F634F63BA3BD}" type="parTrans" cxnId="{DC0EE2D1-2366-45CD-ABE7-2E41CF022FC5}">
      <dgm:prSet/>
      <dgm:spPr/>
      <dgm:t>
        <a:bodyPr/>
        <a:lstStyle/>
        <a:p>
          <a:endParaRPr lang="en-AU" sz="1600">
            <a:solidFill>
              <a:schemeClr val="tx1"/>
            </a:solidFill>
          </a:endParaRPr>
        </a:p>
      </dgm:t>
    </dgm:pt>
    <dgm:pt modelId="{7451B2BF-083E-4A16-8BD5-27665DBB29C7}" type="sibTrans" cxnId="{DC0EE2D1-2366-45CD-ABE7-2E41CF022FC5}">
      <dgm:prSet/>
      <dgm:spPr/>
      <dgm:t>
        <a:bodyPr/>
        <a:lstStyle/>
        <a:p>
          <a:endParaRPr lang="en-AU" sz="1600">
            <a:solidFill>
              <a:schemeClr val="tx1"/>
            </a:solidFill>
          </a:endParaRPr>
        </a:p>
      </dgm:t>
    </dgm:pt>
    <dgm:pt modelId="{A0076689-BD68-4D0A-8FB5-3368302BA1F6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 dirty="0" err="1">
              <a:solidFill>
                <a:schemeClr val="tx1"/>
              </a:solidFill>
            </a:rPr>
            <a:t>Presence</a:t>
          </a:r>
          <a:r>
            <a:rPr lang="es-CO" sz="1600" dirty="0">
              <a:solidFill>
                <a:schemeClr val="tx1"/>
              </a:solidFill>
            </a:rPr>
            <a:t>/</a:t>
          </a:r>
          <a:r>
            <a:rPr lang="es-CO" sz="1600" dirty="0" err="1">
              <a:solidFill>
                <a:schemeClr val="tx1"/>
              </a:solidFill>
            </a:rPr>
            <a:t>absence</a:t>
          </a:r>
          <a:r>
            <a:rPr lang="es-CO" sz="1600" dirty="0">
              <a:solidFill>
                <a:schemeClr val="tx1"/>
              </a:solidFill>
            </a:rPr>
            <a:t> data </a:t>
          </a:r>
          <a:endParaRPr lang="en-AU" sz="1600" dirty="0">
            <a:solidFill>
              <a:schemeClr val="tx1"/>
            </a:solidFill>
          </a:endParaRPr>
        </a:p>
      </dgm:t>
    </dgm:pt>
    <dgm:pt modelId="{D673BA05-861F-4374-9832-8F8F7B75CB6C}" type="parTrans" cxnId="{50E5BCDC-6DAB-40E4-AFB3-571033452B36}">
      <dgm:prSet/>
      <dgm:spPr/>
      <dgm:t>
        <a:bodyPr/>
        <a:lstStyle/>
        <a:p>
          <a:endParaRPr lang="en-AU" sz="1600">
            <a:solidFill>
              <a:schemeClr val="tx1"/>
            </a:solidFill>
          </a:endParaRPr>
        </a:p>
      </dgm:t>
    </dgm:pt>
    <dgm:pt modelId="{15F08822-48B2-4089-BB94-B40DFD995259}" type="sibTrans" cxnId="{50E5BCDC-6DAB-40E4-AFB3-571033452B36}">
      <dgm:prSet/>
      <dgm:spPr/>
      <dgm:t>
        <a:bodyPr/>
        <a:lstStyle/>
        <a:p>
          <a:endParaRPr lang="en-AU" sz="1600">
            <a:solidFill>
              <a:schemeClr val="tx1"/>
            </a:solidFill>
          </a:endParaRPr>
        </a:p>
      </dgm:t>
    </dgm:pt>
    <dgm:pt modelId="{4D95C397-14BC-4B37-BC51-EF3B9EED0D44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AU" sz="1600" dirty="0">
              <a:solidFill>
                <a:schemeClr val="tx1"/>
              </a:solidFill>
            </a:rPr>
            <a:t>Detection/non-detection data</a:t>
          </a:r>
        </a:p>
      </dgm:t>
    </dgm:pt>
    <dgm:pt modelId="{3C0E4993-F98E-46F4-BE58-853804556880}" type="parTrans" cxnId="{0BD0FB37-7823-4C42-83C0-870C868A543A}">
      <dgm:prSet/>
      <dgm:spPr/>
      <dgm:t>
        <a:bodyPr/>
        <a:lstStyle/>
        <a:p>
          <a:endParaRPr lang="en-US"/>
        </a:p>
      </dgm:t>
    </dgm:pt>
    <dgm:pt modelId="{C2642049-27D9-4C25-A986-CE9198B8ACBA}" type="sibTrans" cxnId="{0BD0FB37-7823-4C42-83C0-870C868A543A}">
      <dgm:prSet/>
      <dgm:spPr/>
      <dgm:t>
        <a:bodyPr/>
        <a:lstStyle/>
        <a:p>
          <a:endParaRPr lang="en-US"/>
        </a:p>
      </dgm:t>
    </dgm:pt>
    <dgm:pt modelId="{5822088B-1DF6-4C2A-B76B-6BB6F41B6B86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 dirty="0" err="1">
              <a:solidFill>
                <a:schemeClr val="tx1"/>
              </a:solidFill>
            </a:rPr>
            <a:t>Presence</a:t>
          </a:r>
          <a:r>
            <a:rPr lang="es-CO" sz="1600" dirty="0">
              <a:solidFill>
                <a:schemeClr val="tx1"/>
              </a:solidFill>
            </a:rPr>
            <a:t> </a:t>
          </a:r>
          <a:r>
            <a:rPr lang="es-CO" sz="1600" dirty="0" err="1">
              <a:solidFill>
                <a:schemeClr val="tx1"/>
              </a:solidFill>
            </a:rPr>
            <a:t>only</a:t>
          </a:r>
          <a:r>
            <a:rPr lang="es-CO" sz="1600" dirty="0">
              <a:solidFill>
                <a:schemeClr val="tx1"/>
              </a:solidFill>
            </a:rPr>
            <a:t> data</a:t>
          </a:r>
          <a:endParaRPr lang="en-AU" sz="1600" dirty="0">
            <a:solidFill>
              <a:schemeClr val="tx1"/>
            </a:solidFill>
          </a:endParaRPr>
        </a:p>
      </dgm:t>
    </dgm:pt>
    <dgm:pt modelId="{02BCA26A-A785-4ACD-BC0B-4020C05BCA2D}" type="parTrans" cxnId="{623D0EF6-00C6-444F-B03A-4C802757A0F0}">
      <dgm:prSet/>
      <dgm:spPr/>
      <dgm:t>
        <a:bodyPr/>
        <a:lstStyle/>
        <a:p>
          <a:endParaRPr lang="en-US"/>
        </a:p>
      </dgm:t>
    </dgm:pt>
    <dgm:pt modelId="{E79356CE-E4D7-4BBF-8ED5-0427C553CC17}" type="sibTrans" cxnId="{623D0EF6-00C6-444F-B03A-4C802757A0F0}">
      <dgm:prSet/>
      <dgm:spPr/>
      <dgm:t>
        <a:bodyPr/>
        <a:lstStyle/>
        <a:p>
          <a:endParaRPr lang="en-US"/>
        </a:p>
      </dgm:t>
    </dgm:pt>
    <dgm:pt modelId="{FA48B4B2-206A-4423-B6F4-3E1F1C74712F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 dirty="0" err="1">
              <a:solidFill>
                <a:schemeClr val="tx1"/>
              </a:solidFill>
            </a:rPr>
            <a:t>Herbarium</a:t>
          </a:r>
          <a:r>
            <a:rPr lang="es-CO" sz="1600" dirty="0">
              <a:solidFill>
                <a:schemeClr val="tx1"/>
              </a:solidFill>
            </a:rPr>
            <a:t> </a:t>
          </a:r>
          <a:r>
            <a:rPr lang="es-CO" sz="1600" dirty="0" err="1">
              <a:solidFill>
                <a:schemeClr val="tx1"/>
              </a:solidFill>
            </a:rPr>
            <a:t>or</a:t>
          </a:r>
          <a:r>
            <a:rPr lang="es-CO" sz="1600" dirty="0">
              <a:solidFill>
                <a:schemeClr val="tx1"/>
              </a:solidFill>
            </a:rPr>
            <a:t> </a:t>
          </a:r>
          <a:r>
            <a:rPr lang="es-CO" sz="1600" dirty="0" err="1">
              <a:solidFill>
                <a:schemeClr val="tx1"/>
              </a:solidFill>
            </a:rPr>
            <a:t>museum</a:t>
          </a:r>
          <a:r>
            <a:rPr lang="es-CO" sz="1600" dirty="0">
              <a:solidFill>
                <a:schemeClr val="tx1"/>
              </a:solidFill>
            </a:rPr>
            <a:t> data</a:t>
          </a:r>
          <a:endParaRPr lang="en-AU" sz="1600" dirty="0">
            <a:solidFill>
              <a:schemeClr val="tx1"/>
            </a:solidFill>
          </a:endParaRPr>
        </a:p>
      </dgm:t>
    </dgm:pt>
    <dgm:pt modelId="{3BE6B491-A71E-4734-A45C-324B6345B062}" type="parTrans" cxnId="{E72F167C-9DAC-4B69-96DC-DB42779E723F}">
      <dgm:prSet/>
      <dgm:spPr/>
      <dgm:t>
        <a:bodyPr/>
        <a:lstStyle/>
        <a:p>
          <a:endParaRPr lang="en-US"/>
        </a:p>
      </dgm:t>
    </dgm:pt>
    <dgm:pt modelId="{82684283-2C5D-4F0A-B713-66E48814A09E}" type="sibTrans" cxnId="{E72F167C-9DAC-4B69-96DC-DB42779E723F}">
      <dgm:prSet/>
      <dgm:spPr/>
      <dgm:t>
        <a:bodyPr/>
        <a:lstStyle/>
        <a:p>
          <a:endParaRPr lang="en-US"/>
        </a:p>
      </dgm:t>
    </dgm:pt>
    <dgm:pt modelId="{36EDDB0C-897D-4F47-9E26-6C920434A5C4}">
      <dgm:prSet phldrT="[Text]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AU" dirty="0" err="1">
              <a:solidFill>
                <a:schemeClr val="tx1"/>
              </a:solidFill>
            </a:rPr>
            <a:t>ManEnt</a:t>
          </a:r>
          <a:r>
            <a:rPr lang="en-AU" dirty="0">
              <a:solidFill>
                <a:schemeClr val="tx1"/>
              </a:solidFill>
            </a:rPr>
            <a:t>,</a:t>
          </a:r>
          <a:r>
            <a:rPr lang="en-AU" baseline="0" dirty="0">
              <a:solidFill>
                <a:schemeClr val="tx1"/>
              </a:solidFill>
            </a:rPr>
            <a:t> Maximum Entropy</a:t>
          </a:r>
          <a:endParaRPr lang="en-AU" dirty="0">
            <a:solidFill>
              <a:schemeClr val="tx1"/>
            </a:solidFill>
          </a:endParaRPr>
        </a:p>
      </dgm:t>
    </dgm:pt>
    <dgm:pt modelId="{AA6199FF-9429-4E46-A15D-432C24EB75A9}" type="parTrans" cxnId="{91FCD0A9-ACA5-4A51-99CB-3F256D1A4ECB}">
      <dgm:prSet/>
      <dgm:spPr/>
      <dgm:t>
        <a:bodyPr/>
        <a:lstStyle/>
        <a:p>
          <a:endParaRPr lang="en-US"/>
        </a:p>
      </dgm:t>
    </dgm:pt>
    <dgm:pt modelId="{468CF587-36C8-46D6-AF37-709F3F51B5A3}" type="sibTrans" cxnId="{91FCD0A9-ACA5-4A51-99CB-3F256D1A4ECB}">
      <dgm:prSet/>
      <dgm:spPr/>
      <dgm:t>
        <a:bodyPr/>
        <a:lstStyle/>
        <a:p>
          <a:endParaRPr lang="en-US"/>
        </a:p>
      </dgm:t>
    </dgm:pt>
    <dgm:pt modelId="{05EC7C1B-34DA-42C2-9DF0-EE6A8F14A1A5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 dirty="0" err="1">
              <a:solidFill>
                <a:schemeClr val="tx1"/>
              </a:solidFill>
            </a:rPr>
            <a:t>Repeat</a:t>
          </a:r>
          <a:r>
            <a:rPr lang="es-CO" sz="1600" dirty="0">
              <a:solidFill>
                <a:schemeClr val="tx1"/>
              </a:solidFill>
            </a:rPr>
            <a:t> </a:t>
          </a:r>
          <a:r>
            <a:rPr lang="es-CO" sz="1600" dirty="0" err="1">
              <a:solidFill>
                <a:schemeClr val="tx1"/>
              </a:solidFill>
            </a:rPr>
            <a:t>visits</a:t>
          </a:r>
          <a:r>
            <a:rPr lang="es-CO" sz="1600" dirty="0">
              <a:solidFill>
                <a:schemeClr val="tx1"/>
              </a:solidFill>
            </a:rPr>
            <a:t> to a </a:t>
          </a:r>
          <a:r>
            <a:rPr lang="es-CO" sz="1600" dirty="0" err="1">
              <a:solidFill>
                <a:schemeClr val="tx1"/>
              </a:solidFill>
            </a:rPr>
            <a:t>site</a:t>
          </a:r>
          <a:endParaRPr lang="en-AU" sz="1600" dirty="0">
            <a:solidFill>
              <a:schemeClr val="tx1"/>
            </a:solidFill>
          </a:endParaRPr>
        </a:p>
      </dgm:t>
    </dgm:pt>
    <dgm:pt modelId="{32F578DE-3F73-4D8A-8688-EDCAC5CDCBC8}" type="parTrans" cxnId="{97F28452-37E3-41AC-B5C7-0B43D59E7E1E}">
      <dgm:prSet/>
      <dgm:spPr/>
      <dgm:t>
        <a:bodyPr/>
        <a:lstStyle/>
        <a:p>
          <a:endParaRPr lang="en-US"/>
        </a:p>
      </dgm:t>
    </dgm:pt>
    <dgm:pt modelId="{1FA0C52C-C56D-4043-B897-BF0A3BA87710}" type="sibTrans" cxnId="{97F28452-37E3-41AC-B5C7-0B43D59E7E1E}">
      <dgm:prSet/>
      <dgm:spPr/>
      <dgm:t>
        <a:bodyPr/>
        <a:lstStyle/>
        <a:p>
          <a:endParaRPr lang="en-US"/>
        </a:p>
      </dgm:t>
    </dgm:pt>
    <dgm:pt modelId="{CA4211A1-1540-49FF-90C8-05C81C50351D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s-CO" sz="1600">
              <a:solidFill>
                <a:schemeClr val="tx1"/>
              </a:solidFill>
            </a:rPr>
            <a:t>Systematic Biological Survey</a:t>
          </a:r>
          <a:endParaRPr lang="en-AU" sz="1600" dirty="0">
            <a:solidFill>
              <a:schemeClr val="tx1"/>
            </a:solidFill>
          </a:endParaRPr>
        </a:p>
      </dgm:t>
    </dgm:pt>
    <dgm:pt modelId="{47EF4537-8B61-4916-AFE3-71623BAD916C}" type="parTrans" cxnId="{5FCA096F-CDAD-4018-B155-3181B8B5C794}">
      <dgm:prSet/>
      <dgm:spPr/>
      <dgm:t>
        <a:bodyPr/>
        <a:lstStyle/>
        <a:p>
          <a:endParaRPr lang="en-US"/>
        </a:p>
      </dgm:t>
    </dgm:pt>
    <dgm:pt modelId="{3E9C9E31-4ADD-4C1A-8AF2-B178AC75CA50}" type="sibTrans" cxnId="{5FCA096F-CDAD-4018-B155-3181B8B5C794}">
      <dgm:prSet/>
      <dgm:spPr/>
      <dgm:t>
        <a:bodyPr/>
        <a:lstStyle/>
        <a:p>
          <a:endParaRPr lang="en-US"/>
        </a:p>
      </dgm:t>
    </dgm:pt>
    <dgm:pt modelId="{9E15E755-DF15-421C-9314-DC6ABB1D2B45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AU" sz="1600" dirty="0">
              <a:solidFill>
                <a:schemeClr val="tx1"/>
              </a:solidFill>
            </a:rPr>
            <a:t>GLM/GAM</a:t>
          </a:r>
        </a:p>
      </dgm:t>
    </dgm:pt>
    <dgm:pt modelId="{7634E862-B1C4-4D3F-8572-3D3F577E0E61}" type="parTrans" cxnId="{F210816B-6E38-47C4-BC2B-B26A75B7C0D2}">
      <dgm:prSet/>
      <dgm:spPr/>
      <dgm:t>
        <a:bodyPr/>
        <a:lstStyle/>
        <a:p>
          <a:endParaRPr lang="en-US"/>
        </a:p>
      </dgm:t>
    </dgm:pt>
    <dgm:pt modelId="{9F2C5F05-9EC5-4BB1-8425-C873F9D09D72}" type="sibTrans" cxnId="{F210816B-6E38-47C4-BC2B-B26A75B7C0D2}">
      <dgm:prSet/>
      <dgm:spPr/>
      <dgm:t>
        <a:bodyPr/>
        <a:lstStyle/>
        <a:p>
          <a:endParaRPr lang="en-US"/>
        </a:p>
      </dgm:t>
    </dgm:pt>
    <dgm:pt modelId="{9B814E89-8E6F-4435-9DF1-51825577EB65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AU" sz="1600" dirty="0">
              <a:solidFill>
                <a:schemeClr val="tx1"/>
              </a:solidFill>
            </a:rPr>
            <a:t>Site-occupancy models</a:t>
          </a:r>
        </a:p>
      </dgm:t>
    </dgm:pt>
    <dgm:pt modelId="{DAA02BCC-C4C9-4947-8864-A321DAEF5A17}" type="parTrans" cxnId="{60ECC54C-F94D-412D-9CA8-5476E0542916}">
      <dgm:prSet/>
      <dgm:spPr/>
      <dgm:t>
        <a:bodyPr/>
        <a:lstStyle/>
        <a:p>
          <a:endParaRPr lang="en-US"/>
        </a:p>
      </dgm:t>
    </dgm:pt>
    <dgm:pt modelId="{219408D2-9718-40BA-91B0-CBB9D6083A76}" type="sibTrans" cxnId="{60ECC54C-F94D-412D-9CA8-5476E0542916}">
      <dgm:prSet/>
      <dgm:spPr/>
      <dgm:t>
        <a:bodyPr/>
        <a:lstStyle/>
        <a:p>
          <a:endParaRPr lang="en-US"/>
        </a:p>
      </dgm:t>
    </dgm:pt>
    <dgm:pt modelId="{6C2F515D-070C-46E0-9A30-DC545150F2A0}">
      <dgm:prSet phldrT="[Text]" custT="1"/>
      <dgm:spPr>
        <a:noFill/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r>
            <a:rPr lang="en-AU" sz="1600" dirty="0">
              <a:solidFill>
                <a:schemeClr val="tx1"/>
              </a:solidFill>
            </a:rPr>
            <a:t>BRT/RF</a:t>
          </a:r>
        </a:p>
      </dgm:t>
    </dgm:pt>
    <dgm:pt modelId="{69C19231-49DE-4C28-997A-24C6D03F7F2A}" type="parTrans" cxnId="{822CAE32-3933-48D0-B9B4-450DCF116E98}">
      <dgm:prSet/>
      <dgm:spPr/>
      <dgm:t>
        <a:bodyPr/>
        <a:lstStyle/>
        <a:p>
          <a:endParaRPr lang="en-US"/>
        </a:p>
      </dgm:t>
    </dgm:pt>
    <dgm:pt modelId="{3BDD73D1-7DAE-46FA-AD2B-6E27ED4C2AE5}" type="sibTrans" cxnId="{822CAE32-3933-48D0-B9B4-450DCF116E98}">
      <dgm:prSet/>
      <dgm:spPr/>
      <dgm:t>
        <a:bodyPr/>
        <a:lstStyle/>
        <a:p>
          <a:endParaRPr lang="en-US"/>
        </a:p>
      </dgm:t>
    </dgm:pt>
    <dgm:pt modelId="{AC974550-7B1A-4F80-9DEE-1331DEC84E9C}" type="pres">
      <dgm:prSet presAssocID="{E6B109A1-EBCA-4752-83C2-59CCB24EB5C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38D7EA-5270-4102-A8B0-58E138744D92}" type="pres">
      <dgm:prSet presAssocID="{A5E8E414-B1A1-4C92-B4CF-182CFFDD5C86}" presName="root1" presStyleCnt="0"/>
      <dgm:spPr/>
    </dgm:pt>
    <dgm:pt modelId="{993A9F4C-491B-4BF8-B904-10E81B95240E}" type="pres">
      <dgm:prSet presAssocID="{A5E8E414-B1A1-4C92-B4CF-182CFFDD5C8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D6C247-19C3-4C4B-9043-90666A06D0B0}" type="pres">
      <dgm:prSet presAssocID="{A5E8E414-B1A1-4C92-B4CF-182CFFDD5C86}" presName="level2hierChild" presStyleCnt="0"/>
      <dgm:spPr/>
    </dgm:pt>
    <dgm:pt modelId="{27C03300-A6B5-48AF-8BBB-42250F9A8034}" type="pres">
      <dgm:prSet presAssocID="{02BCA26A-A785-4ACD-BC0B-4020C05BCA2D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0DE761AE-7FDC-4D8F-A4A9-1B65069532E7}" type="pres">
      <dgm:prSet presAssocID="{02BCA26A-A785-4ACD-BC0B-4020C05BCA2D}" presName="connTx" presStyleLbl="parChTrans1D2" presStyleIdx="0" presStyleCnt="3"/>
      <dgm:spPr/>
      <dgm:t>
        <a:bodyPr/>
        <a:lstStyle/>
        <a:p>
          <a:endParaRPr lang="en-US"/>
        </a:p>
      </dgm:t>
    </dgm:pt>
    <dgm:pt modelId="{8697A2F9-71CA-4901-AD84-8DD63BFB58CE}" type="pres">
      <dgm:prSet presAssocID="{5822088B-1DF6-4C2A-B76B-6BB6F41B6B86}" presName="root2" presStyleCnt="0"/>
      <dgm:spPr/>
    </dgm:pt>
    <dgm:pt modelId="{A807B40C-AAB8-41D0-8DD4-C9D4AFA84B5C}" type="pres">
      <dgm:prSet presAssocID="{5822088B-1DF6-4C2A-B76B-6BB6F41B6B86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79A351-8077-4E0B-B666-2D5A8C26CDE0}" type="pres">
      <dgm:prSet presAssocID="{5822088B-1DF6-4C2A-B76B-6BB6F41B6B86}" presName="level3hierChild" presStyleCnt="0"/>
      <dgm:spPr/>
    </dgm:pt>
    <dgm:pt modelId="{09186235-3616-4F1C-9A28-8501231018ED}" type="pres">
      <dgm:prSet presAssocID="{3BE6B491-A71E-4734-A45C-324B6345B062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583EDBBF-6FA9-44C3-BC45-12D95BC90B8C}" type="pres">
      <dgm:prSet presAssocID="{3BE6B491-A71E-4734-A45C-324B6345B062}" presName="connTx" presStyleLbl="parChTrans1D3" presStyleIdx="0" presStyleCnt="3"/>
      <dgm:spPr/>
      <dgm:t>
        <a:bodyPr/>
        <a:lstStyle/>
        <a:p>
          <a:endParaRPr lang="en-US"/>
        </a:p>
      </dgm:t>
    </dgm:pt>
    <dgm:pt modelId="{21ABC805-4403-434A-A90E-898F895089B9}" type="pres">
      <dgm:prSet presAssocID="{FA48B4B2-206A-4423-B6F4-3E1F1C74712F}" presName="root2" presStyleCnt="0"/>
      <dgm:spPr/>
    </dgm:pt>
    <dgm:pt modelId="{4276027E-FB5B-4E0B-9242-D1E8AA915834}" type="pres">
      <dgm:prSet presAssocID="{FA48B4B2-206A-4423-B6F4-3E1F1C74712F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3FCED6-233A-4605-B20C-3F44F1AE9D3E}" type="pres">
      <dgm:prSet presAssocID="{FA48B4B2-206A-4423-B6F4-3E1F1C74712F}" presName="level3hierChild" presStyleCnt="0"/>
      <dgm:spPr/>
    </dgm:pt>
    <dgm:pt modelId="{F377AB6D-DC25-4314-9BA9-DFE3A6FA533D}" type="pres">
      <dgm:prSet presAssocID="{AA6199FF-9429-4E46-A15D-432C24EB75A9}" presName="conn2-1" presStyleLbl="parChTrans1D4" presStyleIdx="0" presStyleCnt="4"/>
      <dgm:spPr/>
      <dgm:t>
        <a:bodyPr/>
        <a:lstStyle/>
        <a:p>
          <a:endParaRPr lang="en-US"/>
        </a:p>
      </dgm:t>
    </dgm:pt>
    <dgm:pt modelId="{D28C8C12-A5C4-416B-917A-BD0772B1832D}" type="pres">
      <dgm:prSet presAssocID="{AA6199FF-9429-4E46-A15D-432C24EB75A9}" presName="connTx" presStyleLbl="parChTrans1D4" presStyleIdx="0" presStyleCnt="4"/>
      <dgm:spPr/>
      <dgm:t>
        <a:bodyPr/>
        <a:lstStyle/>
        <a:p>
          <a:endParaRPr lang="en-US"/>
        </a:p>
      </dgm:t>
    </dgm:pt>
    <dgm:pt modelId="{C39BDF86-00D4-407E-A5DA-B6FEDC3A105A}" type="pres">
      <dgm:prSet presAssocID="{36EDDB0C-897D-4F47-9E26-6C920434A5C4}" presName="root2" presStyleCnt="0"/>
      <dgm:spPr/>
    </dgm:pt>
    <dgm:pt modelId="{7524EBAF-F25A-4CA7-906A-47AB70E8100A}" type="pres">
      <dgm:prSet presAssocID="{36EDDB0C-897D-4F47-9E26-6C920434A5C4}" presName="LevelTwoTextNode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74C07F-8FF7-4435-A89E-B2C2C2D0A569}" type="pres">
      <dgm:prSet presAssocID="{36EDDB0C-897D-4F47-9E26-6C920434A5C4}" presName="level3hierChild" presStyleCnt="0"/>
      <dgm:spPr/>
    </dgm:pt>
    <dgm:pt modelId="{F2F63986-93A7-412A-B39B-952975B096E8}" type="pres">
      <dgm:prSet presAssocID="{D673BA05-861F-4374-9832-8F8F7B75CB6C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47AF3FC3-38E5-4BB2-8633-7B33D10DA83E}" type="pres">
      <dgm:prSet presAssocID="{D673BA05-861F-4374-9832-8F8F7B75CB6C}" presName="connTx" presStyleLbl="parChTrans1D2" presStyleIdx="1" presStyleCnt="3"/>
      <dgm:spPr/>
      <dgm:t>
        <a:bodyPr/>
        <a:lstStyle/>
        <a:p>
          <a:endParaRPr lang="en-US"/>
        </a:p>
      </dgm:t>
    </dgm:pt>
    <dgm:pt modelId="{F18F989A-5D67-4138-9D23-310A79D49CE8}" type="pres">
      <dgm:prSet presAssocID="{A0076689-BD68-4D0A-8FB5-3368302BA1F6}" presName="root2" presStyleCnt="0"/>
      <dgm:spPr/>
    </dgm:pt>
    <dgm:pt modelId="{B52825C1-FFE5-4E83-B81F-12E99E59BACC}" type="pres">
      <dgm:prSet presAssocID="{A0076689-BD68-4D0A-8FB5-3368302BA1F6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6F9D0E-E6C2-4BF6-B771-5A5C92D329AB}" type="pres">
      <dgm:prSet presAssocID="{A0076689-BD68-4D0A-8FB5-3368302BA1F6}" presName="level3hierChild" presStyleCnt="0"/>
      <dgm:spPr/>
    </dgm:pt>
    <dgm:pt modelId="{79C53420-A1F5-476D-8A39-379B3D43D47C}" type="pres">
      <dgm:prSet presAssocID="{47EF4537-8B61-4916-AFE3-71623BAD916C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F830C0FB-9580-4290-95DF-9CB7D78ED122}" type="pres">
      <dgm:prSet presAssocID="{47EF4537-8B61-4916-AFE3-71623BAD916C}" presName="connTx" presStyleLbl="parChTrans1D3" presStyleIdx="1" presStyleCnt="3"/>
      <dgm:spPr/>
      <dgm:t>
        <a:bodyPr/>
        <a:lstStyle/>
        <a:p>
          <a:endParaRPr lang="en-US"/>
        </a:p>
      </dgm:t>
    </dgm:pt>
    <dgm:pt modelId="{6CD3B6B3-4832-4533-B0C1-0D82E3234DD8}" type="pres">
      <dgm:prSet presAssocID="{CA4211A1-1540-49FF-90C8-05C81C50351D}" presName="root2" presStyleCnt="0"/>
      <dgm:spPr/>
    </dgm:pt>
    <dgm:pt modelId="{63ACF5B5-48E7-4441-924B-11377BD3DB7B}" type="pres">
      <dgm:prSet presAssocID="{CA4211A1-1540-49FF-90C8-05C81C50351D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781CF0-C945-4456-B1CA-47FD9F15AAB3}" type="pres">
      <dgm:prSet presAssocID="{CA4211A1-1540-49FF-90C8-05C81C50351D}" presName="level3hierChild" presStyleCnt="0"/>
      <dgm:spPr/>
    </dgm:pt>
    <dgm:pt modelId="{47E097E8-64CA-4163-8814-FA341E039ACE}" type="pres">
      <dgm:prSet presAssocID="{7634E862-B1C4-4D3F-8572-3D3F577E0E61}" presName="conn2-1" presStyleLbl="parChTrans1D4" presStyleIdx="1" presStyleCnt="4"/>
      <dgm:spPr/>
      <dgm:t>
        <a:bodyPr/>
        <a:lstStyle/>
        <a:p>
          <a:endParaRPr lang="en-US"/>
        </a:p>
      </dgm:t>
    </dgm:pt>
    <dgm:pt modelId="{5BA09CC8-37D1-47E4-AAEE-6E075A0F3946}" type="pres">
      <dgm:prSet presAssocID="{7634E862-B1C4-4D3F-8572-3D3F577E0E61}" presName="connTx" presStyleLbl="parChTrans1D4" presStyleIdx="1" presStyleCnt="4"/>
      <dgm:spPr/>
      <dgm:t>
        <a:bodyPr/>
        <a:lstStyle/>
        <a:p>
          <a:endParaRPr lang="en-US"/>
        </a:p>
      </dgm:t>
    </dgm:pt>
    <dgm:pt modelId="{9E4B6A5B-E198-4C35-9535-1E76AD51E1E3}" type="pres">
      <dgm:prSet presAssocID="{9E15E755-DF15-421C-9314-DC6ABB1D2B45}" presName="root2" presStyleCnt="0"/>
      <dgm:spPr/>
    </dgm:pt>
    <dgm:pt modelId="{00A269D1-C944-4668-8614-E922320E8C01}" type="pres">
      <dgm:prSet presAssocID="{9E15E755-DF15-421C-9314-DC6ABB1D2B45}" presName="LevelTwoTextNode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391D9C-AFC7-42F7-9F8B-92AE865445AA}" type="pres">
      <dgm:prSet presAssocID="{9E15E755-DF15-421C-9314-DC6ABB1D2B45}" presName="level3hierChild" presStyleCnt="0"/>
      <dgm:spPr/>
    </dgm:pt>
    <dgm:pt modelId="{B73D7696-FAB6-4649-94DD-C1A9B7AAB655}" type="pres">
      <dgm:prSet presAssocID="{69C19231-49DE-4C28-997A-24C6D03F7F2A}" presName="conn2-1" presStyleLbl="parChTrans1D4" presStyleIdx="2" presStyleCnt="4"/>
      <dgm:spPr/>
      <dgm:t>
        <a:bodyPr/>
        <a:lstStyle/>
        <a:p>
          <a:endParaRPr lang="en-US"/>
        </a:p>
      </dgm:t>
    </dgm:pt>
    <dgm:pt modelId="{3A72E5C4-AC9F-4849-BC7B-3706A48C57F3}" type="pres">
      <dgm:prSet presAssocID="{69C19231-49DE-4C28-997A-24C6D03F7F2A}" presName="connTx" presStyleLbl="parChTrans1D4" presStyleIdx="2" presStyleCnt="4"/>
      <dgm:spPr/>
      <dgm:t>
        <a:bodyPr/>
        <a:lstStyle/>
        <a:p>
          <a:endParaRPr lang="en-US"/>
        </a:p>
      </dgm:t>
    </dgm:pt>
    <dgm:pt modelId="{2136F0C6-1645-483A-B56E-81C6DBFE7DD6}" type="pres">
      <dgm:prSet presAssocID="{6C2F515D-070C-46E0-9A30-DC545150F2A0}" presName="root2" presStyleCnt="0"/>
      <dgm:spPr/>
    </dgm:pt>
    <dgm:pt modelId="{4937B3F9-F4FB-4578-8BA2-D5A23AD30591}" type="pres">
      <dgm:prSet presAssocID="{6C2F515D-070C-46E0-9A30-DC545150F2A0}" presName="LevelTwoTextNode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DEBF5D-B36A-441E-9A68-8C6428871C57}" type="pres">
      <dgm:prSet presAssocID="{6C2F515D-070C-46E0-9A30-DC545150F2A0}" presName="level3hierChild" presStyleCnt="0"/>
      <dgm:spPr/>
    </dgm:pt>
    <dgm:pt modelId="{5525F32F-E1A1-41DC-85DB-4F99123E2B45}" type="pres">
      <dgm:prSet presAssocID="{3C0E4993-F98E-46F4-BE58-853804556880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C9D9C78E-544C-4C8C-AAA2-D649745AEC30}" type="pres">
      <dgm:prSet presAssocID="{3C0E4993-F98E-46F4-BE58-853804556880}" presName="connTx" presStyleLbl="parChTrans1D2" presStyleIdx="2" presStyleCnt="3"/>
      <dgm:spPr/>
      <dgm:t>
        <a:bodyPr/>
        <a:lstStyle/>
        <a:p>
          <a:endParaRPr lang="en-US"/>
        </a:p>
      </dgm:t>
    </dgm:pt>
    <dgm:pt modelId="{1849A596-E509-4D1C-9B4F-9D76B87CF4F7}" type="pres">
      <dgm:prSet presAssocID="{4D95C397-14BC-4B37-BC51-EF3B9EED0D44}" presName="root2" presStyleCnt="0"/>
      <dgm:spPr/>
    </dgm:pt>
    <dgm:pt modelId="{EEF3194D-F807-4C2C-8DEC-F6A3B2473589}" type="pres">
      <dgm:prSet presAssocID="{4D95C397-14BC-4B37-BC51-EF3B9EED0D44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A1414C-77B1-4650-9855-9B8525F9C5B3}" type="pres">
      <dgm:prSet presAssocID="{4D95C397-14BC-4B37-BC51-EF3B9EED0D44}" presName="level3hierChild" presStyleCnt="0"/>
      <dgm:spPr/>
    </dgm:pt>
    <dgm:pt modelId="{BB744E63-B532-4DCD-9D73-1E86CB8EC210}" type="pres">
      <dgm:prSet presAssocID="{32F578DE-3F73-4D8A-8688-EDCAC5CDCBC8}" presName="conn2-1" presStyleLbl="parChTrans1D3" presStyleIdx="2" presStyleCnt="3"/>
      <dgm:spPr/>
      <dgm:t>
        <a:bodyPr/>
        <a:lstStyle/>
        <a:p>
          <a:endParaRPr lang="en-US"/>
        </a:p>
      </dgm:t>
    </dgm:pt>
    <dgm:pt modelId="{4203A8D2-9361-4540-96B3-D6BAC423B281}" type="pres">
      <dgm:prSet presAssocID="{32F578DE-3F73-4D8A-8688-EDCAC5CDCBC8}" presName="connTx" presStyleLbl="parChTrans1D3" presStyleIdx="2" presStyleCnt="3"/>
      <dgm:spPr/>
      <dgm:t>
        <a:bodyPr/>
        <a:lstStyle/>
        <a:p>
          <a:endParaRPr lang="en-US"/>
        </a:p>
      </dgm:t>
    </dgm:pt>
    <dgm:pt modelId="{73B2DFD6-0EC6-485F-A3DE-27D0FDD1FDDD}" type="pres">
      <dgm:prSet presAssocID="{05EC7C1B-34DA-42C2-9DF0-EE6A8F14A1A5}" presName="root2" presStyleCnt="0"/>
      <dgm:spPr/>
    </dgm:pt>
    <dgm:pt modelId="{63106F23-130B-4976-9E2A-E771E4A96C5F}" type="pres">
      <dgm:prSet presAssocID="{05EC7C1B-34DA-42C2-9DF0-EE6A8F14A1A5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AA175B-8F00-497B-ACD1-C331C6F2B07A}" type="pres">
      <dgm:prSet presAssocID="{05EC7C1B-34DA-42C2-9DF0-EE6A8F14A1A5}" presName="level3hierChild" presStyleCnt="0"/>
      <dgm:spPr/>
    </dgm:pt>
    <dgm:pt modelId="{C279B198-1023-4A0A-A5E8-9F7847FCD678}" type="pres">
      <dgm:prSet presAssocID="{DAA02BCC-C4C9-4947-8864-A321DAEF5A17}" presName="conn2-1" presStyleLbl="parChTrans1D4" presStyleIdx="3" presStyleCnt="4"/>
      <dgm:spPr/>
      <dgm:t>
        <a:bodyPr/>
        <a:lstStyle/>
        <a:p>
          <a:endParaRPr lang="en-US"/>
        </a:p>
      </dgm:t>
    </dgm:pt>
    <dgm:pt modelId="{4DEF905E-6370-4FCF-9F1C-C208041B1322}" type="pres">
      <dgm:prSet presAssocID="{DAA02BCC-C4C9-4947-8864-A321DAEF5A17}" presName="connTx" presStyleLbl="parChTrans1D4" presStyleIdx="3" presStyleCnt="4"/>
      <dgm:spPr/>
      <dgm:t>
        <a:bodyPr/>
        <a:lstStyle/>
        <a:p>
          <a:endParaRPr lang="en-US"/>
        </a:p>
      </dgm:t>
    </dgm:pt>
    <dgm:pt modelId="{F3150FFF-17FB-4891-82AC-93E7AB7F3FE6}" type="pres">
      <dgm:prSet presAssocID="{9B814E89-8E6F-4435-9DF1-51825577EB65}" presName="root2" presStyleCnt="0"/>
      <dgm:spPr/>
    </dgm:pt>
    <dgm:pt modelId="{00935B41-5674-4556-9C04-D92255B0D715}" type="pres">
      <dgm:prSet presAssocID="{9B814E89-8E6F-4435-9DF1-51825577EB65}" presName="LevelTwoTextNode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883774-3094-493A-966F-DCDD0667D1AB}" type="pres">
      <dgm:prSet presAssocID="{9B814E89-8E6F-4435-9DF1-51825577EB65}" presName="level3hierChild" presStyleCnt="0"/>
      <dgm:spPr/>
    </dgm:pt>
  </dgm:ptLst>
  <dgm:cxnLst>
    <dgm:cxn modelId="{76DDB142-9400-4EE0-83E2-5D505DC97287}" type="presOf" srcId="{4D95C397-14BC-4B37-BC51-EF3B9EED0D44}" destId="{EEF3194D-F807-4C2C-8DEC-F6A3B2473589}" srcOrd="0" destOrd="0" presId="urn:microsoft.com/office/officeart/2005/8/layout/hierarchy2"/>
    <dgm:cxn modelId="{4304C517-A344-40A8-85B8-C3B171E4E08C}" type="presOf" srcId="{AA6199FF-9429-4E46-A15D-432C24EB75A9}" destId="{D28C8C12-A5C4-416B-917A-BD0772B1832D}" srcOrd="1" destOrd="0" presId="urn:microsoft.com/office/officeart/2005/8/layout/hierarchy2"/>
    <dgm:cxn modelId="{50E5BCDC-6DAB-40E4-AFB3-571033452B36}" srcId="{A5E8E414-B1A1-4C92-B4CF-182CFFDD5C86}" destId="{A0076689-BD68-4D0A-8FB5-3368302BA1F6}" srcOrd="1" destOrd="0" parTransId="{D673BA05-861F-4374-9832-8F8F7B75CB6C}" sibTransId="{15F08822-48B2-4089-BB94-B40DFD995259}"/>
    <dgm:cxn modelId="{D1A3FE13-DA98-4DA2-BA67-7868A947909A}" type="presOf" srcId="{FA48B4B2-206A-4423-B6F4-3E1F1C74712F}" destId="{4276027E-FB5B-4E0B-9242-D1E8AA915834}" srcOrd="0" destOrd="0" presId="urn:microsoft.com/office/officeart/2005/8/layout/hierarchy2"/>
    <dgm:cxn modelId="{1BBB5CD1-D108-4682-8800-C5ED2358BA21}" type="presOf" srcId="{AA6199FF-9429-4E46-A15D-432C24EB75A9}" destId="{F377AB6D-DC25-4314-9BA9-DFE3A6FA533D}" srcOrd="0" destOrd="0" presId="urn:microsoft.com/office/officeart/2005/8/layout/hierarchy2"/>
    <dgm:cxn modelId="{5CA0E1E6-D01E-4ED8-A9E2-5131806FB08C}" type="presOf" srcId="{A0076689-BD68-4D0A-8FB5-3368302BA1F6}" destId="{B52825C1-FFE5-4E83-B81F-12E99E59BACC}" srcOrd="0" destOrd="0" presId="urn:microsoft.com/office/officeart/2005/8/layout/hierarchy2"/>
    <dgm:cxn modelId="{76087F59-47C0-467A-AD84-9F6A0AD52827}" type="presOf" srcId="{E6B109A1-EBCA-4752-83C2-59CCB24EB5C2}" destId="{AC974550-7B1A-4F80-9DEE-1331DEC84E9C}" srcOrd="0" destOrd="0" presId="urn:microsoft.com/office/officeart/2005/8/layout/hierarchy2"/>
    <dgm:cxn modelId="{60ECC54C-F94D-412D-9CA8-5476E0542916}" srcId="{05EC7C1B-34DA-42C2-9DF0-EE6A8F14A1A5}" destId="{9B814E89-8E6F-4435-9DF1-51825577EB65}" srcOrd="0" destOrd="0" parTransId="{DAA02BCC-C4C9-4947-8864-A321DAEF5A17}" sibTransId="{219408D2-9718-40BA-91B0-CBB9D6083A76}"/>
    <dgm:cxn modelId="{C1D2F1F0-CC08-47B2-A2F5-4467E6802EAB}" type="presOf" srcId="{69C19231-49DE-4C28-997A-24C6D03F7F2A}" destId="{3A72E5C4-AC9F-4849-BC7B-3706A48C57F3}" srcOrd="1" destOrd="0" presId="urn:microsoft.com/office/officeart/2005/8/layout/hierarchy2"/>
    <dgm:cxn modelId="{97F28452-37E3-41AC-B5C7-0B43D59E7E1E}" srcId="{4D95C397-14BC-4B37-BC51-EF3B9EED0D44}" destId="{05EC7C1B-34DA-42C2-9DF0-EE6A8F14A1A5}" srcOrd="0" destOrd="0" parTransId="{32F578DE-3F73-4D8A-8688-EDCAC5CDCBC8}" sibTransId="{1FA0C52C-C56D-4043-B897-BF0A3BA87710}"/>
    <dgm:cxn modelId="{91FCD0A9-ACA5-4A51-99CB-3F256D1A4ECB}" srcId="{FA48B4B2-206A-4423-B6F4-3E1F1C74712F}" destId="{36EDDB0C-897D-4F47-9E26-6C920434A5C4}" srcOrd="0" destOrd="0" parTransId="{AA6199FF-9429-4E46-A15D-432C24EB75A9}" sibTransId="{468CF587-36C8-46D6-AF37-709F3F51B5A3}"/>
    <dgm:cxn modelId="{4F7A5DDC-2999-4136-A984-1B804F9BEEE2}" type="presOf" srcId="{7634E862-B1C4-4D3F-8572-3D3F577E0E61}" destId="{5BA09CC8-37D1-47E4-AAEE-6E075A0F3946}" srcOrd="1" destOrd="0" presId="urn:microsoft.com/office/officeart/2005/8/layout/hierarchy2"/>
    <dgm:cxn modelId="{405AE52A-05F5-4D5D-B80E-B675E05E2B97}" type="presOf" srcId="{9B814E89-8E6F-4435-9DF1-51825577EB65}" destId="{00935B41-5674-4556-9C04-D92255B0D715}" srcOrd="0" destOrd="0" presId="urn:microsoft.com/office/officeart/2005/8/layout/hierarchy2"/>
    <dgm:cxn modelId="{734E373D-C089-449C-88A5-6BC9173B8B42}" type="presOf" srcId="{5822088B-1DF6-4C2A-B76B-6BB6F41B6B86}" destId="{A807B40C-AAB8-41D0-8DD4-C9D4AFA84B5C}" srcOrd="0" destOrd="0" presId="urn:microsoft.com/office/officeart/2005/8/layout/hierarchy2"/>
    <dgm:cxn modelId="{40E916EB-D319-4CE2-8F13-F94F38CCF6A2}" type="presOf" srcId="{02BCA26A-A785-4ACD-BC0B-4020C05BCA2D}" destId="{27C03300-A6B5-48AF-8BBB-42250F9A8034}" srcOrd="0" destOrd="0" presId="urn:microsoft.com/office/officeart/2005/8/layout/hierarchy2"/>
    <dgm:cxn modelId="{A29605D6-E313-47DB-85D5-FFDF99FC1B7B}" type="presOf" srcId="{DAA02BCC-C4C9-4947-8864-A321DAEF5A17}" destId="{C279B198-1023-4A0A-A5E8-9F7847FCD678}" srcOrd="0" destOrd="0" presId="urn:microsoft.com/office/officeart/2005/8/layout/hierarchy2"/>
    <dgm:cxn modelId="{D89983CD-C1A1-4F6E-84FC-02D90EFAB332}" type="presOf" srcId="{05EC7C1B-34DA-42C2-9DF0-EE6A8F14A1A5}" destId="{63106F23-130B-4976-9E2A-E771E4A96C5F}" srcOrd="0" destOrd="0" presId="urn:microsoft.com/office/officeart/2005/8/layout/hierarchy2"/>
    <dgm:cxn modelId="{C0FC6DF7-F92E-4A41-A7D1-25DDB8904971}" type="presOf" srcId="{D673BA05-861F-4374-9832-8F8F7B75CB6C}" destId="{47AF3FC3-38E5-4BB2-8633-7B33D10DA83E}" srcOrd="1" destOrd="0" presId="urn:microsoft.com/office/officeart/2005/8/layout/hierarchy2"/>
    <dgm:cxn modelId="{6DBA2129-169F-4965-BDF5-DF9FE74EA003}" type="presOf" srcId="{3C0E4993-F98E-46F4-BE58-853804556880}" destId="{5525F32F-E1A1-41DC-85DB-4F99123E2B45}" srcOrd="0" destOrd="0" presId="urn:microsoft.com/office/officeart/2005/8/layout/hierarchy2"/>
    <dgm:cxn modelId="{9DD23AEC-1512-46DD-82CA-F19012EAC8FE}" type="presOf" srcId="{69C19231-49DE-4C28-997A-24C6D03F7F2A}" destId="{B73D7696-FAB6-4649-94DD-C1A9B7AAB655}" srcOrd="0" destOrd="0" presId="urn:microsoft.com/office/officeart/2005/8/layout/hierarchy2"/>
    <dgm:cxn modelId="{97B3550F-41C6-4D2E-B16B-D5F5397E9EEB}" type="presOf" srcId="{36EDDB0C-897D-4F47-9E26-6C920434A5C4}" destId="{7524EBAF-F25A-4CA7-906A-47AB70E8100A}" srcOrd="0" destOrd="0" presId="urn:microsoft.com/office/officeart/2005/8/layout/hierarchy2"/>
    <dgm:cxn modelId="{822CAE32-3933-48D0-B9B4-450DCF116E98}" srcId="{CA4211A1-1540-49FF-90C8-05C81C50351D}" destId="{6C2F515D-070C-46E0-9A30-DC545150F2A0}" srcOrd="1" destOrd="0" parTransId="{69C19231-49DE-4C28-997A-24C6D03F7F2A}" sibTransId="{3BDD73D1-7DAE-46FA-AD2B-6E27ED4C2AE5}"/>
    <dgm:cxn modelId="{D19FA32D-B445-4D53-976D-8F0740BC71A8}" type="presOf" srcId="{7634E862-B1C4-4D3F-8572-3D3F577E0E61}" destId="{47E097E8-64CA-4163-8814-FA341E039ACE}" srcOrd="0" destOrd="0" presId="urn:microsoft.com/office/officeart/2005/8/layout/hierarchy2"/>
    <dgm:cxn modelId="{E72F167C-9DAC-4B69-96DC-DB42779E723F}" srcId="{5822088B-1DF6-4C2A-B76B-6BB6F41B6B86}" destId="{FA48B4B2-206A-4423-B6F4-3E1F1C74712F}" srcOrd="0" destOrd="0" parTransId="{3BE6B491-A71E-4734-A45C-324B6345B062}" sibTransId="{82684283-2C5D-4F0A-B713-66E48814A09E}"/>
    <dgm:cxn modelId="{08E09067-BD25-4AA6-AB70-6EB14CAB943B}" type="presOf" srcId="{32F578DE-3F73-4D8A-8688-EDCAC5CDCBC8}" destId="{4203A8D2-9361-4540-96B3-D6BAC423B281}" srcOrd="1" destOrd="0" presId="urn:microsoft.com/office/officeart/2005/8/layout/hierarchy2"/>
    <dgm:cxn modelId="{CC36F0F6-0B2A-4CFB-AE45-136CFE47394B}" type="presOf" srcId="{3BE6B491-A71E-4734-A45C-324B6345B062}" destId="{09186235-3616-4F1C-9A28-8501231018ED}" srcOrd="0" destOrd="0" presId="urn:microsoft.com/office/officeart/2005/8/layout/hierarchy2"/>
    <dgm:cxn modelId="{0BD0FB37-7823-4C42-83C0-870C868A543A}" srcId="{A5E8E414-B1A1-4C92-B4CF-182CFFDD5C86}" destId="{4D95C397-14BC-4B37-BC51-EF3B9EED0D44}" srcOrd="2" destOrd="0" parTransId="{3C0E4993-F98E-46F4-BE58-853804556880}" sibTransId="{C2642049-27D9-4C25-A986-CE9198B8ACBA}"/>
    <dgm:cxn modelId="{B7BB4CB7-8E54-471B-A70A-6EBE55F0D760}" type="presOf" srcId="{3C0E4993-F98E-46F4-BE58-853804556880}" destId="{C9D9C78E-544C-4C8C-AAA2-D649745AEC30}" srcOrd="1" destOrd="0" presId="urn:microsoft.com/office/officeart/2005/8/layout/hierarchy2"/>
    <dgm:cxn modelId="{265A9A5F-02B5-4AB2-9E04-A818B6C42907}" type="presOf" srcId="{02BCA26A-A785-4ACD-BC0B-4020C05BCA2D}" destId="{0DE761AE-7FDC-4D8F-A4A9-1B65069532E7}" srcOrd="1" destOrd="0" presId="urn:microsoft.com/office/officeart/2005/8/layout/hierarchy2"/>
    <dgm:cxn modelId="{CAF836CE-8604-431F-B06B-E94626E33C53}" type="presOf" srcId="{6C2F515D-070C-46E0-9A30-DC545150F2A0}" destId="{4937B3F9-F4FB-4578-8BA2-D5A23AD30591}" srcOrd="0" destOrd="0" presId="urn:microsoft.com/office/officeart/2005/8/layout/hierarchy2"/>
    <dgm:cxn modelId="{C74B0534-99F4-4B4F-A135-90FE4E361771}" type="presOf" srcId="{47EF4537-8B61-4916-AFE3-71623BAD916C}" destId="{F830C0FB-9580-4290-95DF-9CB7D78ED122}" srcOrd="1" destOrd="0" presId="urn:microsoft.com/office/officeart/2005/8/layout/hierarchy2"/>
    <dgm:cxn modelId="{623D0EF6-00C6-444F-B03A-4C802757A0F0}" srcId="{A5E8E414-B1A1-4C92-B4CF-182CFFDD5C86}" destId="{5822088B-1DF6-4C2A-B76B-6BB6F41B6B86}" srcOrd="0" destOrd="0" parTransId="{02BCA26A-A785-4ACD-BC0B-4020C05BCA2D}" sibTransId="{E79356CE-E4D7-4BBF-8ED5-0427C553CC17}"/>
    <dgm:cxn modelId="{7B4D251B-2A36-4678-8B63-5076854BB4C1}" type="presOf" srcId="{9E15E755-DF15-421C-9314-DC6ABB1D2B45}" destId="{00A269D1-C944-4668-8614-E922320E8C01}" srcOrd="0" destOrd="0" presId="urn:microsoft.com/office/officeart/2005/8/layout/hierarchy2"/>
    <dgm:cxn modelId="{5FCA096F-CDAD-4018-B155-3181B8B5C794}" srcId="{A0076689-BD68-4D0A-8FB5-3368302BA1F6}" destId="{CA4211A1-1540-49FF-90C8-05C81C50351D}" srcOrd="0" destOrd="0" parTransId="{47EF4537-8B61-4916-AFE3-71623BAD916C}" sibTransId="{3E9C9E31-4ADD-4C1A-8AF2-B178AC75CA50}"/>
    <dgm:cxn modelId="{F9754C4D-A781-484E-818E-FDD4ADD90CF3}" type="presOf" srcId="{47EF4537-8B61-4916-AFE3-71623BAD916C}" destId="{79C53420-A1F5-476D-8A39-379B3D43D47C}" srcOrd="0" destOrd="0" presId="urn:microsoft.com/office/officeart/2005/8/layout/hierarchy2"/>
    <dgm:cxn modelId="{92E579DC-7730-4FCE-B609-F645626584E4}" type="presOf" srcId="{DAA02BCC-C4C9-4947-8864-A321DAEF5A17}" destId="{4DEF905E-6370-4FCF-9F1C-C208041B1322}" srcOrd="1" destOrd="0" presId="urn:microsoft.com/office/officeart/2005/8/layout/hierarchy2"/>
    <dgm:cxn modelId="{353D09CD-B4C2-4461-827A-A94DBDE86978}" type="presOf" srcId="{A5E8E414-B1A1-4C92-B4CF-182CFFDD5C86}" destId="{993A9F4C-491B-4BF8-B904-10E81B95240E}" srcOrd="0" destOrd="0" presId="urn:microsoft.com/office/officeart/2005/8/layout/hierarchy2"/>
    <dgm:cxn modelId="{16832C63-60A6-478A-B094-4D7330B80EE0}" type="presOf" srcId="{CA4211A1-1540-49FF-90C8-05C81C50351D}" destId="{63ACF5B5-48E7-4441-924B-11377BD3DB7B}" srcOrd="0" destOrd="0" presId="urn:microsoft.com/office/officeart/2005/8/layout/hierarchy2"/>
    <dgm:cxn modelId="{F210816B-6E38-47C4-BC2B-B26A75B7C0D2}" srcId="{CA4211A1-1540-49FF-90C8-05C81C50351D}" destId="{9E15E755-DF15-421C-9314-DC6ABB1D2B45}" srcOrd="0" destOrd="0" parTransId="{7634E862-B1C4-4D3F-8572-3D3F577E0E61}" sibTransId="{9F2C5F05-9EC5-4BB1-8425-C873F9D09D72}"/>
    <dgm:cxn modelId="{FF50E1C8-68FF-4867-B887-A771E7AFB205}" type="presOf" srcId="{32F578DE-3F73-4D8A-8688-EDCAC5CDCBC8}" destId="{BB744E63-B532-4DCD-9D73-1E86CB8EC210}" srcOrd="0" destOrd="0" presId="urn:microsoft.com/office/officeart/2005/8/layout/hierarchy2"/>
    <dgm:cxn modelId="{DC0EE2D1-2366-45CD-ABE7-2E41CF022FC5}" srcId="{E6B109A1-EBCA-4752-83C2-59CCB24EB5C2}" destId="{A5E8E414-B1A1-4C92-B4CF-182CFFDD5C86}" srcOrd="0" destOrd="0" parTransId="{4B6C1CCD-D041-441A-98B9-F634F63BA3BD}" sibTransId="{7451B2BF-083E-4A16-8BD5-27665DBB29C7}"/>
    <dgm:cxn modelId="{D5FA3509-0988-4D2F-AD70-1F98B2D83A6C}" type="presOf" srcId="{D673BA05-861F-4374-9832-8F8F7B75CB6C}" destId="{F2F63986-93A7-412A-B39B-952975B096E8}" srcOrd="0" destOrd="0" presId="urn:microsoft.com/office/officeart/2005/8/layout/hierarchy2"/>
    <dgm:cxn modelId="{6550FB6F-C111-48BB-9BB2-7FB740AADA39}" type="presOf" srcId="{3BE6B491-A71E-4734-A45C-324B6345B062}" destId="{583EDBBF-6FA9-44C3-BC45-12D95BC90B8C}" srcOrd="1" destOrd="0" presId="urn:microsoft.com/office/officeart/2005/8/layout/hierarchy2"/>
    <dgm:cxn modelId="{50B549D3-6B23-4E8E-90FD-222A8F01BB2F}" type="presParOf" srcId="{AC974550-7B1A-4F80-9DEE-1331DEC84E9C}" destId="{B738D7EA-5270-4102-A8B0-58E138744D92}" srcOrd="0" destOrd="0" presId="urn:microsoft.com/office/officeart/2005/8/layout/hierarchy2"/>
    <dgm:cxn modelId="{986BC652-9E02-4115-A780-3EC9C4C0BA7E}" type="presParOf" srcId="{B738D7EA-5270-4102-A8B0-58E138744D92}" destId="{993A9F4C-491B-4BF8-B904-10E81B95240E}" srcOrd="0" destOrd="0" presId="urn:microsoft.com/office/officeart/2005/8/layout/hierarchy2"/>
    <dgm:cxn modelId="{DA78796E-A31C-4F6D-A3C7-012240EA6A66}" type="presParOf" srcId="{B738D7EA-5270-4102-A8B0-58E138744D92}" destId="{73D6C247-19C3-4C4B-9043-90666A06D0B0}" srcOrd="1" destOrd="0" presId="urn:microsoft.com/office/officeart/2005/8/layout/hierarchy2"/>
    <dgm:cxn modelId="{7F8E022E-DE62-497C-B4F5-CAD90F53A5DE}" type="presParOf" srcId="{73D6C247-19C3-4C4B-9043-90666A06D0B0}" destId="{27C03300-A6B5-48AF-8BBB-42250F9A8034}" srcOrd="0" destOrd="0" presId="urn:microsoft.com/office/officeart/2005/8/layout/hierarchy2"/>
    <dgm:cxn modelId="{2E7EECBE-2805-4DB5-AF6F-A3AC2192FB2C}" type="presParOf" srcId="{27C03300-A6B5-48AF-8BBB-42250F9A8034}" destId="{0DE761AE-7FDC-4D8F-A4A9-1B65069532E7}" srcOrd="0" destOrd="0" presId="urn:microsoft.com/office/officeart/2005/8/layout/hierarchy2"/>
    <dgm:cxn modelId="{4E79301B-4D4B-4290-96EE-6424FF2AAEA9}" type="presParOf" srcId="{73D6C247-19C3-4C4B-9043-90666A06D0B0}" destId="{8697A2F9-71CA-4901-AD84-8DD63BFB58CE}" srcOrd="1" destOrd="0" presId="urn:microsoft.com/office/officeart/2005/8/layout/hierarchy2"/>
    <dgm:cxn modelId="{1B92AA03-953B-4962-BFA7-4773A2D3EEBA}" type="presParOf" srcId="{8697A2F9-71CA-4901-AD84-8DD63BFB58CE}" destId="{A807B40C-AAB8-41D0-8DD4-C9D4AFA84B5C}" srcOrd="0" destOrd="0" presId="urn:microsoft.com/office/officeart/2005/8/layout/hierarchy2"/>
    <dgm:cxn modelId="{DB954D32-5EF0-48A0-B098-D25491AFEECC}" type="presParOf" srcId="{8697A2F9-71CA-4901-AD84-8DD63BFB58CE}" destId="{B079A351-8077-4E0B-B666-2D5A8C26CDE0}" srcOrd="1" destOrd="0" presId="urn:microsoft.com/office/officeart/2005/8/layout/hierarchy2"/>
    <dgm:cxn modelId="{5815B5D1-E647-49F8-9B4B-90E046F8E974}" type="presParOf" srcId="{B079A351-8077-4E0B-B666-2D5A8C26CDE0}" destId="{09186235-3616-4F1C-9A28-8501231018ED}" srcOrd="0" destOrd="0" presId="urn:microsoft.com/office/officeart/2005/8/layout/hierarchy2"/>
    <dgm:cxn modelId="{82F1A02D-58FE-4043-B6AA-2835DEE27CB0}" type="presParOf" srcId="{09186235-3616-4F1C-9A28-8501231018ED}" destId="{583EDBBF-6FA9-44C3-BC45-12D95BC90B8C}" srcOrd="0" destOrd="0" presId="urn:microsoft.com/office/officeart/2005/8/layout/hierarchy2"/>
    <dgm:cxn modelId="{096CA961-D711-4CC6-B652-AF77A03DC1DB}" type="presParOf" srcId="{B079A351-8077-4E0B-B666-2D5A8C26CDE0}" destId="{21ABC805-4403-434A-A90E-898F895089B9}" srcOrd="1" destOrd="0" presId="urn:microsoft.com/office/officeart/2005/8/layout/hierarchy2"/>
    <dgm:cxn modelId="{27F6538B-4A9C-40B2-88BA-67D3486E3B22}" type="presParOf" srcId="{21ABC805-4403-434A-A90E-898F895089B9}" destId="{4276027E-FB5B-4E0B-9242-D1E8AA915834}" srcOrd="0" destOrd="0" presId="urn:microsoft.com/office/officeart/2005/8/layout/hierarchy2"/>
    <dgm:cxn modelId="{8308CB45-5ADB-4D07-BF50-4AD0C8E9081B}" type="presParOf" srcId="{21ABC805-4403-434A-A90E-898F895089B9}" destId="{433FCED6-233A-4605-B20C-3F44F1AE9D3E}" srcOrd="1" destOrd="0" presId="urn:microsoft.com/office/officeart/2005/8/layout/hierarchy2"/>
    <dgm:cxn modelId="{55627A31-7972-48D4-9717-15FB0F67A866}" type="presParOf" srcId="{433FCED6-233A-4605-B20C-3F44F1AE9D3E}" destId="{F377AB6D-DC25-4314-9BA9-DFE3A6FA533D}" srcOrd="0" destOrd="0" presId="urn:microsoft.com/office/officeart/2005/8/layout/hierarchy2"/>
    <dgm:cxn modelId="{7E48EBE2-89D5-4519-B421-1EE27C14B91C}" type="presParOf" srcId="{F377AB6D-DC25-4314-9BA9-DFE3A6FA533D}" destId="{D28C8C12-A5C4-416B-917A-BD0772B1832D}" srcOrd="0" destOrd="0" presId="urn:microsoft.com/office/officeart/2005/8/layout/hierarchy2"/>
    <dgm:cxn modelId="{5B69DA09-C662-401E-B778-E763ACF40416}" type="presParOf" srcId="{433FCED6-233A-4605-B20C-3F44F1AE9D3E}" destId="{C39BDF86-00D4-407E-A5DA-B6FEDC3A105A}" srcOrd="1" destOrd="0" presId="urn:microsoft.com/office/officeart/2005/8/layout/hierarchy2"/>
    <dgm:cxn modelId="{BE928AA0-8EDA-403F-9873-6F82119B014B}" type="presParOf" srcId="{C39BDF86-00D4-407E-A5DA-B6FEDC3A105A}" destId="{7524EBAF-F25A-4CA7-906A-47AB70E8100A}" srcOrd="0" destOrd="0" presId="urn:microsoft.com/office/officeart/2005/8/layout/hierarchy2"/>
    <dgm:cxn modelId="{C81BE188-80F6-41D6-8F41-5EB5A561146F}" type="presParOf" srcId="{C39BDF86-00D4-407E-A5DA-B6FEDC3A105A}" destId="{D374C07F-8FF7-4435-A89E-B2C2C2D0A569}" srcOrd="1" destOrd="0" presId="urn:microsoft.com/office/officeart/2005/8/layout/hierarchy2"/>
    <dgm:cxn modelId="{9C1132F4-6BF9-443F-A7D9-08A11E70E957}" type="presParOf" srcId="{73D6C247-19C3-4C4B-9043-90666A06D0B0}" destId="{F2F63986-93A7-412A-B39B-952975B096E8}" srcOrd="2" destOrd="0" presId="urn:microsoft.com/office/officeart/2005/8/layout/hierarchy2"/>
    <dgm:cxn modelId="{5D9037E8-CB74-4C76-A327-1E24824BA15C}" type="presParOf" srcId="{F2F63986-93A7-412A-B39B-952975B096E8}" destId="{47AF3FC3-38E5-4BB2-8633-7B33D10DA83E}" srcOrd="0" destOrd="0" presId="urn:microsoft.com/office/officeart/2005/8/layout/hierarchy2"/>
    <dgm:cxn modelId="{7A76C1D0-8F74-4882-B0A6-F19B34D921FC}" type="presParOf" srcId="{73D6C247-19C3-4C4B-9043-90666A06D0B0}" destId="{F18F989A-5D67-4138-9D23-310A79D49CE8}" srcOrd="3" destOrd="0" presId="urn:microsoft.com/office/officeart/2005/8/layout/hierarchy2"/>
    <dgm:cxn modelId="{A414EB28-8F23-4E1E-AF20-9F292E3C4237}" type="presParOf" srcId="{F18F989A-5D67-4138-9D23-310A79D49CE8}" destId="{B52825C1-FFE5-4E83-B81F-12E99E59BACC}" srcOrd="0" destOrd="0" presId="urn:microsoft.com/office/officeart/2005/8/layout/hierarchy2"/>
    <dgm:cxn modelId="{E286827D-FBD8-4727-84A7-7ACEB7B77B3A}" type="presParOf" srcId="{F18F989A-5D67-4138-9D23-310A79D49CE8}" destId="{186F9D0E-E6C2-4BF6-B771-5A5C92D329AB}" srcOrd="1" destOrd="0" presId="urn:microsoft.com/office/officeart/2005/8/layout/hierarchy2"/>
    <dgm:cxn modelId="{FED81463-4D40-40E8-8B76-D78BA4B73117}" type="presParOf" srcId="{186F9D0E-E6C2-4BF6-B771-5A5C92D329AB}" destId="{79C53420-A1F5-476D-8A39-379B3D43D47C}" srcOrd="0" destOrd="0" presId="urn:microsoft.com/office/officeart/2005/8/layout/hierarchy2"/>
    <dgm:cxn modelId="{B72BA324-93A4-48E0-B288-22F6B9AAF757}" type="presParOf" srcId="{79C53420-A1F5-476D-8A39-379B3D43D47C}" destId="{F830C0FB-9580-4290-95DF-9CB7D78ED122}" srcOrd="0" destOrd="0" presId="urn:microsoft.com/office/officeart/2005/8/layout/hierarchy2"/>
    <dgm:cxn modelId="{77D2D170-C9A2-47C8-9446-CC931AEBB0AC}" type="presParOf" srcId="{186F9D0E-E6C2-4BF6-B771-5A5C92D329AB}" destId="{6CD3B6B3-4832-4533-B0C1-0D82E3234DD8}" srcOrd="1" destOrd="0" presId="urn:microsoft.com/office/officeart/2005/8/layout/hierarchy2"/>
    <dgm:cxn modelId="{6DFA7923-4B81-42C9-B588-F2814861CC3C}" type="presParOf" srcId="{6CD3B6B3-4832-4533-B0C1-0D82E3234DD8}" destId="{63ACF5B5-48E7-4441-924B-11377BD3DB7B}" srcOrd="0" destOrd="0" presId="urn:microsoft.com/office/officeart/2005/8/layout/hierarchy2"/>
    <dgm:cxn modelId="{D74BA3EF-5DCC-48B8-8443-9D7F16C2A9FB}" type="presParOf" srcId="{6CD3B6B3-4832-4533-B0C1-0D82E3234DD8}" destId="{36781CF0-C945-4456-B1CA-47FD9F15AAB3}" srcOrd="1" destOrd="0" presId="urn:microsoft.com/office/officeart/2005/8/layout/hierarchy2"/>
    <dgm:cxn modelId="{34450781-57FE-4796-8C01-79E37060A9A6}" type="presParOf" srcId="{36781CF0-C945-4456-B1CA-47FD9F15AAB3}" destId="{47E097E8-64CA-4163-8814-FA341E039ACE}" srcOrd="0" destOrd="0" presId="urn:microsoft.com/office/officeart/2005/8/layout/hierarchy2"/>
    <dgm:cxn modelId="{1E70D119-A01D-4CF4-8A78-E41B585233CD}" type="presParOf" srcId="{47E097E8-64CA-4163-8814-FA341E039ACE}" destId="{5BA09CC8-37D1-47E4-AAEE-6E075A0F3946}" srcOrd="0" destOrd="0" presId="urn:microsoft.com/office/officeart/2005/8/layout/hierarchy2"/>
    <dgm:cxn modelId="{F854D43E-8B9B-441E-99E7-5F8FA14F3BA9}" type="presParOf" srcId="{36781CF0-C945-4456-B1CA-47FD9F15AAB3}" destId="{9E4B6A5B-E198-4C35-9535-1E76AD51E1E3}" srcOrd="1" destOrd="0" presId="urn:microsoft.com/office/officeart/2005/8/layout/hierarchy2"/>
    <dgm:cxn modelId="{6E1E25B2-08C7-4E97-ACD9-E996F1A357FF}" type="presParOf" srcId="{9E4B6A5B-E198-4C35-9535-1E76AD51E1E3}" destId="{00A269D1-C944-4668-8614-E922320E8C01}" srcOrd="0" destOrd="0" presId="urn:microsoft.com/office/officeart/2005/8/layout/hierarchy2"/>
    <dgm:cxn modelId="{B470CB42-D1C1-4754-9064-2F0F5CD241CE}" type="presParOf" srcId="{9E4B6A5B-E198-4C35-9535-1E76AD51E1E3}" destId="{29391D9C-AFC7-42F7-9F8B-92AE865445AA}" srcOrd="1" destOrd="0" presId="urn:microsoft.com/office/officeart/2005/8/layout/hierarchy2"/>
    <dgm:cxn modelId="{4030271F-73B8-4CBD-9AAF-52EEF03EB6F7}" type="presParOf" srcId="{36781CF0-C945-4456-B1CA-47FD9F15AAB3}" destId="{B73D7696-FAB6-4649-94DD-C1A9B7AAB655}" srcOrd="2" destOrd="0" presId="urn:microsoft.com/office/officeart/2005/8/layout/hierarchy2"/>
    <dgm:cxn modelId="{336DB9F6-27FB-4BA9-89EB-C239AAE5AA5B}" type="presParOf" srcId="{B73D7696-FAB6-4649-94DD-C1A9B7AAB655}" destId="{3A72E5C4-AC9F-4849-BC7B-3706A48C57F3}" srcOrd="0" destOrd="0" presId="urn:microsoft.com/office/officeart/2005/8/layout/hierarchy2"/>
    <dgm:cxn modelId="{F811C7EE-E5BC-46A8-922D-DA356844FFD8}" type="presParOf" srcId="{36781CF0-C945-4456-B1CA-47FD9F15AAB3}" destId="{2136F0C6-1645-483A-B56E-81C6DBFE7DD6}" srcOrd="3" destOrd="0" presId="urn:microsoft.com/office/officeart/2005/8/layout/hierarchy2"/>
    <dgm:cxn modelId="{5D138931-CE65-4FD3-A2D0-9A61D9C1EED3}" type="presParOf" srcId="{2136F0C6-1645-483A-B56E-81C6DBFE7DD6}" destId="{4937B3F9-F4FB-4578-8BA2-D5A23AD30591}" srcOrd="0" destOrd="0" presId="urn:microsoft.com/office/officeart/2005/8/layout/hierarchy2"/>
    <dgm:cxn modelId="{B65B152C-D6FC-4423-98BA-51CC4C3DAEB2}" type="presParOf" srcId="{2136F0C6-1645-483A-B56E-81C6DBFE7DD6}" destId="{9DDEBF5D-B36A-441E-9A68-8C6428871C57}" srcOrd="1" destOrd="0" presId="urn:microsoft.com/office/officeart/2005/8/layout/hierarchy2"/>
    <dgm:cxn modelId="{C7D9BC97-04D8-479D-AFE5-14030C22DC68}" type="presParOf" srcId="{73D6C247-19C3-4C4B-9043-90666A06D0B0}" destId="{5525F32F-E1A1-41DC-85DB-4F99123E2B45}" srcOrd="4" destOrd="0" presId="urn:microsoft.com/office/officeart/2005/8/layout/hierarchy2"/>
    <dgm:cxn modelId="{06E27C75-0B1C-443A-AA22-C30B5BCA1F5A}" type="presParOf" srcId="{5525F32F-E1A1-41DC-85DB-4F99123E2B45}" destId="{C9D9C78E-544C-4C8C-AAA2-D649745AEC30}" srcOrd="0" destOrd="0" presId="urn:microsoft.com/office/officeart/2005/8/layout/hierarchy2"/>
    <dgm:cxn modelId="{6D4646E4-700A-4A57-82F3-005159FF58AC}" type="presParOf" srcId="{73D6C247-19C3-4C4B-9043-90666A06D0B0}" destId="{1849A596-E509-4D1C-9B4F-9D76B87CF4F7}" srcOrd="5" destOrd="0" presId="urn:microsoft.com/office/officeart/2005/8/layout/hierarchy2"/>
    <dgm:cxn modelId="{2CDB112A-F1DF-4991-8737-9763DCAC88FB}" type="presParOf" srcId="{1849A596-E509-4D1C-9B4F-9D76B87CF4F7}" destId="{EEF3194D-F807-4C2C-8DEC-F6A3B2473589}" srcOrd="0" destOrd="0" presId="urn:microsoft.com/office/officeart/2005/8/layout/hierarchy2"/>
    <dgm:cxn modelId="{C6FC92BB-45B5-4D2D-813B-92FE0C4409D1}" type="presParOf" srcId="{1849A596-E509-4D1C-9B4F-9D76B87CF4F7}" destId="{1AA1414C-77B1-4650-9855-9B8525F9C5B3}" srcOrd="1" destOrd="0" presId="urn:microsoft.com/office/officeart/2005/8/layout/hierarchy2"/>
    <dgm:cxn modelId="{D3AAD2F1-832A-4B54-82C7-7EC0662B05F7}" type="presParOf" srcId="{1AA1414C-77B1-4650-9855-9B8525F9C5B3}" destId="{BB744E63-B532-4DCD-9D73-1E86CB8EC210}" srcOrd="0" destOrd="0" presId="urn:microsoft.com/office/officeart/2005/8/layout/hierarchy2"/>
    <dgm:cxn modelId="{1CD1D7EE-A24D-4C1F-ADE5-796DDBD23A46}" type="presParOf" srcId="{BB744E63-B532-4DCD-9D73-1E86CB8EC210}" destId="{4203A8D2-9361-4540-96B3-D6BAC423B281}" srcOrd="0" destOrd="0" presId="urn:microsoft.com/office/officeart/2005/8/layout/hierarchy2"/>
    <dgm:cxn modelId="{1614EBE8-CA80-4240-9DC5-1588E4FD7E68}" type="presParOf" srcId="{1AA1414C-77B1-4650-9855-9B8525F9C5B3}" destId="{73B2DFD6-0EC6-485F-A3DE-27D0FDD1FDDD}" srcOrd="1" destOrd="0" presId="urn:microsoft.com/office/officeart/2005/8/layout/hierarchy2"/>
    <dgm:cxn modelId="{2D1486A2-06BE-40A6-AA8F-3841F3D507AA}" type="presParOf" srcId="{73B2DFD6-0EC6-485F-A3DE-27D0FDD1FDDD}" destId="{63106F23-130B-4976-9E2A-E771E4A96C5F}" srcOrd="0" destOrd="0" presId="urn:microsoft.com/office/officeart/2005/8/layout/hierarchy2"/>
    <dgm:cxn modelId="{897BFB7D-299C-4C58-ADAA-930569BAFCF5}" type="presParOf" srcId="{73B2DFD6-0EC6-485F-A3DE-27D0FDD1FDDD}" destId="{CDAA175B-8F00-497B-ACD1-C331C6F2B07A}" srcOrd="1" destOrd="0" presId="urn:microsoft.com/office/officeart/2005/8/layout/hierarchy2"/>
    <dgm:cxn modelId="{5772E5A5-0099-416D-BB58-31F84EB4D635}" type="presParOf" srcId="{CDAA175B-8F00-497B-ACD1-C331C6F2B07A}" destId="{C279B198-1023-4A0A-A5E8-9F7847FCD678}" srcOrd="0" destOrd="0" presId="urn:microsoft.com/office/officeart/2005/8/layout/hierarchy2"/>
    <dgm:cxn modelId="{D6E3C167-7BE1-4E0E-BCEF-7C62863C4047}" type="presParOf" srcId="{C279B198-1023-4A0A-A5E8-9F7847FCD678}" destId="{4DEF905E-6370-4FCF-9F1C-C208041B1322}" srcOrd="0" destOrd="0" presId="urn:microsoft.com/office/officeart/2005/8/layout/hierarchy2"/>
    <dgm:cxn modelId="{B4389723-E843-40CD-B6A3-02D1A6BC45CB}" type="presParOf" srcId="{CDAA175B-8F00-497B-ACD1-C331C6F2B07A}" destId="{F3150FFF-17FB-4891-82AC-93E7AB7F3FE6}" srcOrd="1" destOrd="0" presId="urn:microsoft.com/office/officeart/2005/8/layout/hierarchy2"/>
    <dgm:cxn modelId="{FA7CE555-A3A1-4AF5-8B33-B103DD74D4D8}" type="presParOf" srcId="{F3150FFF-17FB-4891-82AC-93E7AB7F3FE6}" destId="{00935B41-5674-4556-9C04-D92255B0D715}" srcOrd="0" destOrd="0" presId="urn:microsoft.com/office/officeart/2005/8/layout/hierarchy2"/>
    <dgm:cxn modelId="{029EC8E4-46C4-4D39-84C6-9F767E86D1FB}" type="presParOf" srcId="{F3150FFF-17FB-4891-82AC-93E7AB7F3FE6}" destId="{1D883774-3094-493A-966F-DCDD0667D1A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4BC7C7D-E16E-4261-971F-13658CAF817F}" type="datetimeFigureOut">
              <a:rPr lang="de-DE" smtClean="0"/>
              <a:pPr/>
              <a:t>29.11.2016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0056D53-BC30-4B7D-B0A3-E57A59E5964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806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2CEBBE-8782-4E01-AFDA-6AF3B01C161E}" type="datetimeFigureOut">
              <a:rPr lang="de-DE" smtClean="0"/>
              <a:pPr/>
              <a:t>29.11.2016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5F54D5A-22CE-462E-86A6-2C32245FC98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057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00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17319-BFDC-41D0-9D0C-756C87B184F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705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1492">
              <a:defRPr>
                <a:solidFill>
                  <a:schemeClr val="tx1"/>
                </a:solidFill>
                <a:latin typeface="Arial" charset="0"/>
              </a:defRPr>
            </a:lvl1pPr>
            <a:lvl2pPr marL="685817" indent="-263776" defTabSz="911492">
              <a:defRPr>
                <a:solidFill>
                  <a:schemeClr val="tx1"/>
                </a:solidFill>
                <a:latin typeface="Arial" charset="0"/>
              </a:defRPr>
            </a:lvl2pPr>
            <a:lvl3pPr marL="1055103" indent="-211021" defTabSz="911492">
              <a:defRPr>
                <a:solidFill>
                  <a:schemeClr val="tx1"/>
                </a:solidFill>
                <a:latin typeface="Arial" charset="0"/>
              </a:defRPr>
            </a:lvl3pPr>
            <a:lvl4pPr marL="1477145" indent="-211021" defTabSz="911492">
              <a:defRPr>
                <a:solidFill>
                  <a:schemeClr val="tx1"/>
                </a:solidFill>
                <a:latin typeface="Arial" charset="0"/>
              </a:defRPr>
            </a:lvl4pPr>
            <a:lvl5pPr marL="1899186" indent="-211021" defTabSz="911492">
              <a:defRPr>
                <a:solidFill>
                  <a:schemeClr val="tx1"/>
                </a:solidFill>
                <a:latin typeface="Arial" charset="0"/>
              </a:defRPr>
            </a:lvl5pPr>
            <a:lvl6pPr marL="2321227" indent="-211021" defTabSz="911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743269" indent="-211021" defTabSz="911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165310" indent="-211021" defTabSz="911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587351" indent="-211021" defTabSz="9114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fld id="{77A31421-ADD9-4EE8-B1D7-8EED0A0C00FF}" type="slidenum">
              <a:rPr lang="en-US"/>
              <a:pPr/>
              <a:t>13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79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4B3E5D-C6D5-4072-99B3-3996D2D8D14A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837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https://www.surveymonkey.com/r/WPBVS9S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Richard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Sydney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Neil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Dawe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Katie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Aitken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Russel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Karen Ferguson, David Green, Susan Hannon, Kelly Jewell, Tara Martin, Andrea Norris and Laura Sampson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16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Richard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Sydney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Neil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Dawe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Katie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Aitken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Russel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Karen Ferguson, David Green, Susan Hannon, Kelly Jewell, Tara Martin, Andrea Norris and Laura Sampson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84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Richard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Sydney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Neil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Dawe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Katie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Aitken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Russel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Cannings</a:t>
            </a:r>
            <a:r>
              <a:rPr lang="en-CA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Karen Ferguson, David Green, Susan Hannon, Kelly Jewell, Tara Martin, Andrea Norris and Laura Sampson 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925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1F3A55-B36B-4350-A9BC-F5CFABE35F45}" type="slidenum">
              <a:rPr lang="en-A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AU"/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8" tIns="49520" rIns="99038" bIns="49520" anchor="b"/>
          <a:lstStyle/>
          <a:p>
            <a:pPr algn="r"/>
            <a:fld id="{F9FAD741-5636-449A-BF92-DD34639E7498}" type="slidenum">
              <a:rPr lang="en-US" sz="1300">
                <a:latin typeface="Calibri" pitchFamily="34" charset="0"/>
              </a:rPr>
              <a:pPr algn="r"/>
              <a:t>36</a:t>
            </a:fld>
            <a:endParaRPr lang="en-US" sz="1300" dirty="0">
              <a:latin typeface="Calibri" pitchFamily="34" charset="0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4785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84302-4248-4161-93D5-C8B7F5DA1971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3F57C-C676-4C91-A463-CE8F0525D131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221C0-C3F7-4888-B764-4A768D50ECBD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EEB4-F20E-4AC9-B006-483B433FE781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1D582-0C52-4ABE-BDE7-278C96392A61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5D6C8-2063-4112-8C55-D77511F46900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46812-D917-4471-ADD5-691238E3BF19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F10C7-35F5-4E98-B81C-449BFD2C2EF5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657050B2-69BA-4E48-A6C6-8D0BB932A07A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26084-E890-49D4-85E0-8056B75FBC6A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01D9D-E8D2-4E47-8160-F93AEC58D61E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F50F7-9010-4112-BA22-A55E34A6B09E}" type="datetime1">
              <a:rPr lang="en-US" smtClean="0"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4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jpe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8.emf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jpeg"/><Relationship Id="rId11" Type="http://schemas.openxmlformats.org/officeDocument/2006/relationships/image" Target="../media/image59.wmf"/><Relationship Id="rId5" Type="http://schemas.openxmlformats.org/officeDocument/2006/relationships/image" Target="../media/image45.jpe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44.jpeg"/><Relationship Id="rId9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eg"/><Relationship Id="rId3" Type="http://schemas.openxmlformats.org/officeDocument/2006/relationships/image" Target="../media/image3.jpe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66.jpeg"/><Relationship Id="rId5" Type="http://schemas.openxmlformats.org/officeDocument/2006/relationships/image" Target="../media/image61.jpeg"/><Relationship Id="rId10" Type="http://schemas.openxmlformats.org/officeDocument/2006/relationships/image" Target="../media/image65.jpeg"/><Relationship Id="rId4" Type="http://schemas.openxmlformats.org/officeDocument/2006/relationships/image" Target="../media/image60.jpeg"/><Relationship Id="rId9" Type="http://schemas.openxmlformats.org/officeDocument/2006/relationships/image" Target="../media/image6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73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7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4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4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jpeg"/><Relationship Id="rId12" Type="http://schemas.openxmlformats.org/officeDocument/2006/relationships/image" Target="../media/image83.png"/><Relationship Id="rId17" Type="http://schemas.openxmlformats.org/officeDocument/2006/relationships/image" Target="../media/image7.png"/><Relationship Id="rId2" Type="http://schemas.openxmlformats.org/officeDocument/2006/relationships/audio" Target="../media/media13.m4a"/><Relationship Id="rId16" Type="http://schemas.openxmlformats.org/officeDocument/2006/relationships/image" Target="../media/image87.jpeg"/><Relationship Id="rId1" Type="http://schemas.microsoft.com/office/2007/relationships/media" Target="../media/media13.m4a"/><Relationship Id="rId6" Type="http://schemas.openxmlformats.org/officeDocument/2006/relationships/image" Target="../media/image25.jpeg"/><Relationship Id="rId11" Type="http://schemas.openxmlformats.org/officeDocument/2006/relationships/image" Target="../media/image82.jpeg"/><Relationship Id="rId5" Type="http://schemas.openxmlformats.org/officeDocument/2006/relationships/image" Target="../media/image79.jpe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2.jpeg"/><Relationship Id="rId14" Type="http://schemas.openxmlformats.org/officeDocument/2006/relationships/image" Target="../media/image85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jpe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jpeg"/><Relationship Id="rId11" Type="http://schemas.openxmlformats.org/officeDocument/2006/relationships/image" Target="../media/image18.jpe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14.jpeg"/><Relationship Id="rId9" Type="http://schemas.openxmlformats.org/officeDocument/2006/relationships/image" Target="../media/image17.jpe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457200"/>
            <a:ext cx="8534400" cy="1470025"/>
          </a:xfrm>
        </p:spPr>
        <p:txBody>
          <a:bodyPr>
            <a:normAutofit/>
          </a:bodyPr>
          <a:lstStyle/>
          <a:p>
            <a:r>
              <a:rPr lang="en-CA" b="1" dirty="0"/>
              <a:t>Species Distribution Models</a:t>
            </a:r>
            <a:endParaRPr lang="de-DE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 descr="CDF_map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8551" y="3982757"/>
            <a:ext cx="2116282" cy="2738718"/>
          </a:xfrm>
          <a:prstGeom prst="rect">
            <a:avLst/>
          </a:prstGeom>
        </p:spPr>
      </p:pic>
      <p:pic>
        <p:nvPicPr>
          <p:cNvPr id="7" name="Picture 6" descr="TEM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" y="3886200"/>
            <a:ext cx="2067791" cy="2675965"/>
          </a:xfrm>
          <a:prstGeom prst="rect">
            <a:avLst/>
          </a:prstGeom>
        </p:spPr>
      </p:pic>
      <p:pic>
        <p:nvPicPr>
          <p:cNvPr id="8" name="Picture 7" descr="brown_creeper_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8400" y="4038600"/>
            <a:ext cx="1662546" cy="243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red_breasted_nuthatch_jan_10_11_2076_lr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4600" y="4038600"/>
            <a:ext cx="2667000" cy="2201079"/>
          </a:xfrm>
          <a:prstGeom prst="rect">
            <a:avLst/>
          </a:prstGeom>
        </p:spPr>
      </p:pic>
      <p:pic>
        <p:nvPicPr>
          <p:cNvPr id="10" name="Picture 18" descr="P10208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72200" y="1828800"/>
            <a:ext cx="2763979" cy="20732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275567" y="1841188"/>
            <a:ext cx="4194048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  <a:cs typeface="Times New Roman" pitchFamily="18" charset="0"/>
              </a:rPr>
              <a:t>Richard Schuster</a:t>
            </a:r>
          </a:p>
          <a:p>
            <a:pPr algn="ctr"/>
            <a:r>
              <a:rPr lang="en-CA" altLang="en-US" dirty="0">
                <a:cs typeface="Times New Roman" pitchFamily="18" charset="0"/>
              </a:rPr>
              <a:t>Liber </a:t>
            </a:r>
            <a:r>
              <a:rPr lang="en-CA" altLang="en-US" dirty="0" err="1">
                <a:cs typeface="Times New Roman" pitchFamily="18" charset="0"/>
              </a:rPr>
              <a:t>Ero</a:t>
            </a:r>
            <a:r>
              <a:rPr lang="en-CA" altLang="en-US" dirty="0">
                <a:cs typeface="Times New Roman" pitchFamily="18" charset="0"/>
              </a:rPr>
              <a:t> Fellow</a:t>
            </a:r>
          </a:p>
          <a:p>
            <a:pPr algn="ctr"/>
            <a:r>
              <a:rPr lang="en-CA" altLang="en-US" dirty="0">
                <a:cs typeface="Times New Roman" pitchFamily="18" charset="0"/>
              </a:rPr>
              <a:t>Geomatics and Landscape Ecology Lab</a:t>
            </a:r>
          </a:p>
          <a:p>
            <a:pPr algn="ctr"/>
            <a:r>
              <a:rPr lang="en-US" altLang="en-US" dirty="0">
                <a:cs typeface="Times New Roman" pitchFamily="18" charset="0"/>
              </a:rPr>
              <a:t>Carleton University</a:t>
            </a:r>
          </a:p>
          <a:p>
            <a:pPr algn="ctr"/>
            <a:endParaRPr lang="en-US" sz="2000" b="1" dirty="0">
              <a:latin typeface="+mj-lt"/>
              <a:cs typeface="Times New Roman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32" y="3015722"/>
            <a:ext cx="2270861" cy="851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51"/>
    </mc:Choice>
    <mc:Fallback xmlns="">
      <p:transition spd="slow" advTm="17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Detection/non-detection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/>
              <a:t>Fundamental + widely </a:t>
            </a:r>
            <a:br>
              <a:rPr lang="en-CA" dirty="0"/>
            </a:br>
            <a:r>
              <a:rPr lang="en-CA" dirty="0"/>
              <a:t>overlooked issue in SDM’s:</a:t>
            </a:r>
            <a:br>
              <a:rPr lang="en-CA" dirty="0"/>
            </a:br>
            <a:r>
              <a:rPr lang="en-CA" dirty="0"/>
              <a:t>detectability of most species </a:t>
            </a:r>
            <a:br>
              <a:rPr lang="en-CA" dirty="0"/>
            </a:br>
            <a:r>
              <a:rPr lang="en-CA" dirty="0"/>
              <a:t>is imperfect (</a:t>
            </a:r>
            <a:r>
              <a:rPr lang="en-CA" dirty="0" err="1"/>
              <a:t>Kéry</a:t>
            </a:r>
            <a:r>
              <a:rPr lang="en-CA" dirty="0"/>
              <a:t> 2010).</a:t>
            </a:r>
            <a:br>
              <a:rPr lang="en-CA" dirty="0"/>
            </a:br>
            <a:endParaRPr lang="en-CA" dirty="0"/>
          </a:p>
          <a:p>
            <a:r>
              <a:rPr lang="en-CA" dirty="0"/>
              <a:t>Site-occupancy models:</a:t>
            </a:r>
          </a:p>
          <a:p>
            <a:pPr lvl="1"/>
            <a:r>
              <a:rPr lang="en-CA" dirty="0"/>
              <a:t>record detection and non-detections </a:t>
            </a:r>
          </a:p>
          <a:p>
            <a:pPr lvl="1"/>
            <a:r>
              <a:rPr lang="en-CA" dirty="0"/>
              <a:t>Repeat visits to each site </a:t>
            </a:r>
            <a:br>
              <a:rPr lang="en-CA" dirty="0"/>
            </a:br>
            <a:r>
              <a:rPr lang="en-CA" dirty="0"/>
              <a:t>(Mackenzie et al. 2002, 2006)</a:t>
            </a:r>
            <a:br>
              <a:rPr lang="en-CA" dirty="0"/>
            </a:br>
            <a:endParaRPr lang="en-CA" dirty="0"/>
          </a:p>
          <a:p>
            <a:r>
              <a:rPr lang="en-CA" dirty="0"/>
              <a:t>These types of models specifically </a:t>
            </a:r>
            <a:br>
              <a:rPr lang="en-CA" dirty="0"/>
            </a:br>
            <a:r>
              <a:rPr lang="en-CA" dirty="0"/>
              <a:t>take imperfect detectability </a:t>
            </a:r>
            <a:br>
              <a:rPr lang="en-CA" dirty="0"/>
            </a:br>
            <a:r>
              <a:rPr lang="en-CA" dirty="0"/>
              <a:t>into account</a:t>
            </a:r>
            <a:br>
              <a:rPr lang="en-CA" dirty="0"/>
            </a:b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810830"/>
            <a:ext cx="310515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11"/>
    </mc:Choice>
    <mc:Fallback xmlns="">
      <p:transition spd="slow" advTm="116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/>
              <a:t>Single Season Model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GB" sz="2600" dirty="0"/>
              <a:t>Consider the data consists of 2 ‘layers’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GB" sz="2400" dirty="0"/>
              <a:t>True presence/absence of the species.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GB" sz="2400" dirty="0"/>
              <a:t>Observed data which is conditional upon species distribution.</a:t>
            </a:r>
          </a:p>
          <a:p>
            <a:pPr marL="609600" indent="-609600" eaLnBrk="1" hangingPunct="1">
              <a:lnSpc>
                <a:spcPct val="90000"/>
              </a:lnSpc>
            </a:pPr>
            <a:endParaRPr lang="en-GB" sz="2600" dirty="0"/>
          </a:p>
          <a:p>
            <a:pPr marL="609600" indent="-609600" eaLnBrk="1" hangingPunct="1">
              <a:lnSpc>
                <a:spcPct val="90000"/>
              </a:lnSpc>
            </a:pPr>
            <a:r>
              <a:rPr lang="en-GB" sz="2600" dirty="0"/>
              <a:t>Knowledge about the first layer is imperfect.</a:t>
            </a:r>
          </a:p>
          <a:p>
            <a:pPr marL="609600" indent="-609600" eaLnBrk="1" hangingPunct="1">
              <a:lnSpc>
                <a:spcPct val="90000"/>
              </a:lnSpc>
            </a:pPr>
            <a:r>
              <a:rPr lang="en-GB" sz="2600" dirty="0"/>
              <a:t>Must account for the observation process to make reliable inferences about occurrence.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24"/>
    </mc:Choice>
    <mc:Fallback xmlns="">
      <p:transition spd="slow" advTm="49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Line 2"/>
          <p:cNvSpPr>
            <a:spLocks noChangeShapeType="1"/>
          </p:cNvSpPr>
          <p:nvPr/>
        </p:nvSpPr>
        <p:spPr bwMode="auto">
          <a:xfrm>
            <a:off x="4260850" y="1973263"/>
            <a:ext cx="0" cy="20875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b="1"/>
              <a:t>Model Development</a:t>
            </a:r>
          </a:p>
        </p:txBody>
      </p:sp>
      <p:grpSp>
        <p:nvGrpSpPr>
          <p:cNvPr id="40965" name="Group 4"/>
          <p:cNvGrpSpPr>
            <a:grpSpLocks/>
          </p:cNvGrpSpPr>
          <p:nvPr/>
        </p:nvGrpSpPr>
        <p:grpSpPr bwMode="auto">
          <a:xfrm>
            <a:off x="1258888" y="4092575"/>
            <a:ext cx="6772275" cy="1784350"/>
            <a:chOff x="612" y="2487"/>
            <a:chExt cx="4266" cy="1124"/>
          </a:xfrm>
        </p:grpSpPr>
        <p:grpSp>
          <p:nvGrpSpPr>
            <p:cNvPr id="41016" name="Group 5"/>
            <p:cNvGrpSpPr>
              <a:grpSpLocks/>
            </p:cNvGrpSpPr>
            <p:nvPr/>
          </p:nvGrpSpPr>
          <p:grpSpPr bwMode="auto">
            <a:xfrm>
              <a:off x="612" y="3385"/>
              <a:ext cx="2767" cy="226"/>
              <a:chOff x="1338" y="3113"/>
              <a:chExt cx="2767" cy="226"/>
            </a:xfrm>
          </p:grpSpPr>
          <p:sp>
            <p:nvSpPr>
              <p:cNvPr id="41041" name="AutoShape 6"/>
              <p:cNvSpPr>
                <a:spLocks noChangeArrowheads="1"/>
              </p:cNvSpPr>
              <p:nvPr/>
            </p:nvSpPr>
            <p:spPr bwMode="auto">
              <a:xfrm>
                <a:off x="1338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42" name="AutoShape 7"/>
              <p:cNvSpPr>
                <a:spLocks noChangeArrowheads="1"/>
              </p:cNvSpPr>
              <p:nvPr/>
            </p:nvSpPr>
            <p:spPr bwMode="auto">
              <a:xfrm>
                <a:off x="1816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43" name="AutoShape 8"/>
              <p:cNvSpPr>
                <a:spLocks noChangeArrowheads="1"/>
              </p:cNvSpPr>
              <p:nvPr/>
            </p:nvSpPr>
            <p:spPr bwMode="auto">
              <a:xfrm>
                <a:off x="229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44" name="AutoShape 9"/>
              <p:cNvSpPr>
                <a:spLocks noChangeArrowheads="1"/>
              </p:cNvSpPr>
              <p:nvPr/>
            </p:nvSpPr>
            <p:spPr bwMode="auto">
              <a:xfrm>
                <a:off x="277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45" name="AutoShape 10"/>
              <p:cNvSpPr>
                <a:spLocks noChangeArrowheads="1"/>
              </p:cNvSpPr>
              <p:nvPr/>
            </p:nvSpPr>
            <p:spPr bwMode="auto">
              <a:xfrm>
                <a:off x="3243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grpSp>
          <p:nvGrpSpPr>
            <p:cNvPr id="41017" name="Group 11"/>
            <p:cNvGrpSpPr>
              <a:grpSpLocks/>
            </p:cNvGrpSpPr>
            <p:nvPr/>
          </p:nvGrpSpPr>
          <p:grpSpPr bwMode="auto">
            <a:xfrm>
              <a:off x="2111" y="2487"/>
              <a:ext cx="2767" cy="226"/>
              <a:chOff x="1338" y="3113"/>
              <a:chExt cx="2767" cy="226"/>
            </a:xfrm>
          </p:grpSpPr>
          <p:sp>
            <p:nvSpPr>
              <p:cNvPr id="41036" name="AutoShape 12"/>
              <p:cNvSpPr>
                <a:spLocks noChangeArrowheads="1"/>
              </p:cNvSpPr>
              <p:nvPr/>
            </p:nvSpPr>
            <p:spPr bwMode="auto">
              <a:xfrm>
                <a:off x="1338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37" name="AutoShape 13"/>
              <p:cNvSpPr>
                <a:spLocks noChangeArrowheads="1"/>
              </p:cNvSpPr>
              <p:nvPr/>
            </p:nvSpPr>
            <p:spPr bwMode="auto">
              <a:xfrm>
                <a:off x="1816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38" name="AutoShape 14"/>
              <p:cNvSpPr>
                <a:spLocks noChangeArrowheads="1"/>
              </p:cNvSpPr>
              <p:nvPr/>
            </p:nvSpPr>
            <p:spPr bwMode="auto">
              <a:xfrm>
                <a:off x="229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39" name="AutoShape 15"/>
              <p:cNvSpPr>
                <a:spLocks noChangeArrowheads="1"/>
              </p:cNvSpPr>
              <p:nvPr/>
            </p:nvSpPr>
            <p:spPr bwMode="auto">
              <a:xfrm>
                <a:off x="277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40" name="AutoShape 16"/>
              <p:cNvSpPr>
                <a:spLocks noChangeArrowheads="1"/>
              </p:cNvSpPr>
              <p:nvPr/>
            </p:nvSpPr>
            <p:spPr bwMode="auto">
              <a:xfrm>
                <a:off x="3243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grpSp>
          <p:nvGrpSpPr>
            <p:cNvPr id="41018" name="Group 17"/>
            <p:cNvGrpSpPr>
              <a:grpSpLocks/>
            </p:cNvGrpSpPr>
            <p:nvPr/>
          </p:nvGrpSpPr>
          <p:grpSpPr bwMode="auto">
            <a:xfrm>
              <a:off x="1738" y="2713"/>
              <a:ext cx="2767" cy="226"/>
              <a:chOff x="1338" y="3113"/>
              <a:chExt cx="2767" cy="226"/>
            </a:xfrm>
          </p:grpSpPr>
          <p:sp>
            <p:nvSpPr>
              <p:cNvPr id="41031" name="AutoShape 18"/>
              <p:cNvSpPr>
                <a:spLocks noChangeArrowheads="1"/>
              </p:cNvSpPr>
              <p:nvPr/>
            </p:nvSpPr>
            <p:spPr bwMode="auto">
              <a:xfrm>
                <a:off x="1338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32" name="AutoShape 19"/>
              <p:cNvSpPr>
                <a:spLocks noChangeArrowheads="1"/>
              </p:cNvSpPr>
              <p:nvPr/>
            </p:nvSpPr>
            <p:spPr bwMode="auto">
              <a:xfrm>
                <a:off x="1816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33" name="AutoShape 20"/>
              <p:cNvSpPr>
                <a:spLocks noChangeArrowheads="1"/>
              </p:cNvSpPr>
              <p:nvPr/>
            </p:nvSpPr>
            <p:spPr bwMode="auto">
              <a:xfrm>
                <a:off x="229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34" name="AutoShape 21"/>
              <p:cNvSpPr>
                <a:spLocks noChangeArrowheads="1"/>
              </p:cNvSpPr>
              <p:nvPr/>
            </p:nvSpPr>
            <p:spPr bwMode="auto">
              <a:xfrm>
                <a:off x="277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35" name="AutoShape 22"/>
              <p:cNvSpPr>
                <a:spLocks noChangeArrowheads="1"/>
              </p:cNvSpPr>
              <p:nvPr/>
            </p:nvSpPr>
            <p:spPr bwMode="auto">
              <a:xfrm>
                <a:off x="3243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grpSp>
          <p:nvGrpSpPr>
            <p:cNvPr id="41019" name="Group 23"/>
            <p:cNvGrpSpPr>
              <a:grpSpLocks/>
            </p:cNvGrpSpPr>
            <p:nvPr/>
          </p:nvGrpSpPr>
          <p:grpSpPr bwMode="auto">
            <a:xfrm>
              <a:off x="1362" y="2938"/>
              <a:ext cx="2767" cy="226"/>
              <a:chOff x="1338" y="3113"/>
              <a:chExt cx="2767" cy="226"/>
            </a:xfrm>
          </p:grpSpPr>
          <p:sp>
            <p:nvSpPr>
              <p:cNvPr id="41026" name="AutoShape 24"/>
              <p:cNvSpPr>
                <a:spLocks noChangeArrowheads="1"/>
              </p:cNvSpPr>
              <p:nvPr/>
            </p:nvSpPr>
            <p:spPr bwMode="auto">
              <a:xfrm>
                <a:off x="1338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27" name="AutoShape 25"/>
              <p:cNvSpPr>
                <a:spLocks noChangeArrowheads="1"/>
              </p:cNvSpPr>
              <p:nvPr/>
            </p:nvSpPr>
            <p:spPr bwMode="auto">
              <a:xfrm>
                <a:off x="1816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28" name="AutoShape 26"/>
              <p:cNvSpPr>
                <a:spLocks noChangeArrowheads="1"/>
              </p:cNvSpPr>
              <p:nvPr/>
            </p:nvSpPr>
            <p:spPr bwMode="auto">
              <a:xfrm>
                <a:off x="229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29" name="AutoShape 27"/>
              <p:cNvSpPr>
                <a:spLocks noChangeArrowheads="1"/>
              </p:cNvSpPr>
              <p:nvPr/>
            </p:nvSpPr>
            <p:spPr bwMode="auto">
              <a:xfrm>
                <a:off x="277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30" name="AutoShape 28"/>
              <p:cNvSpPr>
                <a:spLocks noChangeArrowheads="1"/>
              </p:cNvSpPr>
              <p:nvPr/>
            </p:nvSpPr>
            <p:spPr bwMode="auto">
              <a:xfrm>
                <a:off x="3243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grpSp>
          <p:nvGrpSpPr>
            <p:cNvPr id="41020" name="Group 29"/>
            <p:cNvGrpSpPr>
              <a:grpSpLocks/>
            </p:cNvGrpSpPr>
            <p:nvPr/>
          </p:nvGrpSpPr>
          <p:grpSpPr bwMode="auto">
            <a:xfrm>
              <a:off x="987" y="3160"/>
              <a:ext cx="2767" cy="226"/>
              <a:chOff x="1338" y="3113"/>
              <a:chExt cx="2767" cy="226"/>
            </a:xfrm>
          </p:grpSpPr>
          <p:sp>
            <p:nvSpPr>
              <p:cNvPr id="41021" name="AutoShape 30"/>
              <p:cNvSpPr>
                <a:spLocks noChangeArrowheads="1"/>
              </p:cNvSpPr>
              <p:nvPr/>
            </p:nvSpPr>
            <p:spPr bwMode="auto">
              <a:xfrm>
                <a:off x="1338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22" name="AutoShape 31"/>
              <p:cNvSpPr>
                <a:spLocks noChangeArrowheads="1"/>
              </p:cNvSpPr>
              <p:nvPr/>
            </p:nvSpPr>
            <p:spPr bwMode="auto">
              <a:xfrm>
                <a:off x="1816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23" name="AutoShape 32"/>
              <p:cNvSpPr>
                <a:spLocks noChangeArrowheads="1"/>
              </p:cNvSpPr>
              <p:nvPr/>
            </p:nvSpPr>
            <p:spPr bwMode="auto">
              <a:xfrm>
                <a:off x="229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24" name="AutoShape 33"/>
              <p:cNvSpPr>
                <a:spLocks noChangeArrowheads="1"/>
              </p:cNvSpPr>
              <p:nvPr/>
            </p:nvSpPr>
            <p:spPr bwMode="auto">
              <a:xfrm>
                <a:off x="277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25" name="AutoShape 34"/>
              <p:cNvSpPr>
                <a:spLocks noChangeArrowheads="1"/>
              </p:cNvSpPr>
              <p:nvPr/>
            </p:nvSpPr>
            <p:spPr bwMode="auto">
              <a:xfrm>
                <a:off x="3243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CA"/>
              </a:p>
            </p:txBody>
          </p:sp>
        </p:grpSp>
      </p:grpSp>
      <p:grpSp>
        <p:nvGrpSpPr>
          <p:cNvPr id="40966" name="Group 35"/>
          <p:cNvGrpSpPr>
            <a:grpSpLocks/>
          </p:cNvGrpSpPr>
          <p:nvPr/>
        </p:nvGrpSpPr>
        <p:grpSpPr bwMode="auto">
          <a:xfrm>
            <a:off x="1258888" y="1917700"/>
            <a:ext cx="6772275" cy="1784350"/>
            <a:chOff x="612" y="2487"/>
            <a:chExt cx="4266" cy="1124"/>
          </a:xfrm>
        </p:grpSpPr>
        <p:grpSp>
          <p:nvGrpSpPr>
            <p:cNvPr id="40986" name="Group 36"/>
            <p:cNvGrpSpPr>
              <a:grpSpLocks/>
            </p:cNvGrpSpPr>
            <p:nvPr/>
          </p:nvGrpSpPr>
          <p:grpSpPr bwMode="auto">
            <a:xfrm>
              <a:off x="612" y="3385"/>
              <a:ext cx="2767" cy="226"/>
              <a:chOff x="1338" y="3113"/>
              <a:chExt cx="2767" cy="226"/>
            </a:xfrm>
          </p:grpSpPr>
          <p:sp>
            <p:nvSpPr>
              <p:cNvPr id="41011" name="AutoShape 37"/>
              <p:cNvSpPr>
                <a:spLocks noChangeArrowheads="1"/>
              </p:cNvSpPr>
              <p:nvPr/>
            </p:nvSpPr>
            <p:spPr bwMode="auto">
              <a:xfrm>
                <a:off x="1338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12" name="AutoShape 38"/>
              <p:cNvSpPr>
                <a:spLocks noChangeArrowheads="1"/>
              </p:cNvSpPr>
              <p:nvPr/>
            </p:nvSpPr>
            <p:spPr bwMode="auto">
              <a:xfrm>
                <a:off x="1816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13" name="AutoShape 39"/>
              <p:cNvSpPr>
                <a:spLocks noChangeArrowheads="1"/>
              </p:cNvSpPr>
              <p:nvPr/>
            </p:nvSpPr>
            <p:spPr bwMode="auto">
              <a:xfrm>
                <a:off x="229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14" name="AutoShape 40"/>
              <p:cNvSpPr>
                <a:spLocks noChangeArrowheads="1"/>
              </p:cNvSpPr>
              <p:nvPr/>
            </p:nvSpPr>
            <p:spPr bwMode="auto">
              <a:xfrm>
                <a:off x="277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15" name="AutoShape 41"/>
              <p:cNvSpPr>
                <a:spLocks noChangeArrowheads="1"/>
              </p:cNvSpPr>
              <p:nvPr/>
            </p:nvSpPr>
            <p:spPr bwMode="auto">
              <a:xfrm>
                <a:off x="3243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grpSp>
          <p:nvGrpSpPr>
            <p:cNvPr id="40987" name="Group 42"/>
            <p:cNvGrpSpPr>
              <a:grpSpLocks/>
            </p:cNvGrpSpPr>
            <p:nvPr/>
          </p:nvGrpSpPr>
          <p:grpSpPr bwMode="auto">
            <a:xfrm>
              <a:off x="2111" y="2487"/>
              <a:ext cx="2767" cy="226"/>
              <a:chOff x="1338" y="3113"/>
              <a:chExt cx="2767" cy="226"/>
            </a:xfrm>
          </p:grpSpPr>
          <p:sp>
            <p:nvSpPr>
              <p:cNvPr id="41006" name="AutoShape 43"/>
              <p:cNvSpPr>
                <a:spLocks noChangeArrowheads="1"/>
              </p:cNvSpPr>
              <p:nvPr/>
            </p:nvSpPr>
            <p:spPr bwMode="auto">
              <a:xfrm>
                <a:off x="1338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07" name="AutoShape 44"/>
              <p:cNvSpPr>
                <a:spLocks noChangeArrowheads="1"/>
              </p:cNvSpPr>
              <p:nvPr/>
            </p:nvSpPr>
            <p:spPr bwMode="auto">
              <a:xfrm>
                <a:off x="1816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08" name="AutoShape 45"/>
              <p:cNvSpPr>
                <a:spLocks noChangeArrowheads="1"/>
              </p:cNvSpPr>
              <p:nvPr/>
            </p:nvSpPr>
            <p:spPr bwMode="auto">
              <a:xfrm>
                <a:off x="229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09" name="AutoShape 46"/>
              <p:cNvSpPr>
                <a:spLocks noChangeArrowheads="1"/>
              </p:cNvSpPr>
              <p:nvPr/>
            </p:nvSpPr>
            <p:spPr bwMode="auto">
              <a:xfrm>
                <a:off x="277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10" name="AutoShape 47"/>
              <p:cNvSpPr>
                <a:spLocks noChangeArrowheads="1"/>
              </p:cNvSpPr>
              <p:nvPr/>
            </p:nvSpPr>
            <p:spPr bwMode="auto">
              <a:xfrm>
                <a:off x="3243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grpSp>
          <p:nvGrpSpPr>
            <p:cNvPr id="40988" name="Group 48"/>
            <p:cNvGrpSpPr>
              <a:grpSpLocks/>
            </p:cNvGrpSpPr>
            <p:nvPr/>
          </p:nvGrpSpPr>
          <p:grpSpPr bwMode="auto">
            <a:xfrm>
              <a:off x="1738" y="2713"/>
              <a:ext cx="2767" cy="226"/>
              <a:chOff x="1338" y="3113"/>
              <a:chExt cx="2767" cy="226"/>
            </a:xfrm>
          </p:grpSpPr>
          <p:sp>
            <p:nvSpPr>
              <p:cNvPr id="41001" name="AutoShape 49"/>
              <p:cNvSpPr>
                <a:spLocks noChangeArrowheads="1"/>
              </p:cNvSpPr>
              <p:nvPr/>
            </p:nvSpPr>
            <p:spPr bwMode="auto">
              <a:xfrm>
                <a:off x="1338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02" name="AutoShape 50"/>
              <p:cNvSpPr>
                <a:spLocks noChangeArrowheads="1"/>
              </p:cNvSpPr>
              <p:nvPr/>
            </p:nvSpPr>
            <p:spPr bwMode="auto">
              <a:xfrm>
                <a:off x="1816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03" name="AutoShape 51"/>
              <p:cNvSpPr>
                <a:spLocks noChangeArrowheads="1"/>
              </p:cNvSpPr>
              <p:nvPr/>
            </p:nvSpPr>
            <p:spPr bwMode="auto">
              <a:xfrm>
                <a:off x="229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04" name="AutoShape 52"/>
              <p:cNvSpPr>
                <a:spLocks noChangeArrowheads="1"/>
              </p:cNvSpPr>
              <p:nvPr/>
            </p:nvSpPr>
            <p:spPr bwMode="auto">
              <a:xfrm>
                <a:off x="277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05" name="AutoShape 53"/>
              <p:cNvSpPr>
                <a:spLocks noChangeArrowheads="1"/>
              </p:cNvSpPr>
              <p:nvPr/>
            </p:nvSpPr>
            <p:spPr bwMode="auto">
              <a:xfrm>
                <a:off x="3243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grpSp>
          <p:nvGrpSpPr>
            <p:cNvPr id="40989" name="Group 54"/>
            <p:cNvGrpSpPr>
              <a:grpSpLocks/>
            </p:cNvGrpSpPr>
            <p:nvPr/>
          </p:nvGrpSpPr>
          <p:grpSpPr bwMode="auto">
            <a:xfrm>
              <a:off x="1362" y="2938"/>
              <a:ext cx="2767" cy="226"/>
              <a:chOff x="1338" y="3113"/>
              <a:chExt cx="2767" cy="226"/>
            </a:xfrm>
          </p:grpSpPr>
          <p:sp>
            <p:nvSpPr>
              <p:cNvPr id="40996" name="AutoShape 55"/>
              <p:cNvSpPr>
                <a:spLocks noChangeArrowheads="1"/>
              </p:cNvSpPr>
              <p:nvPr/>
            </p:nvSpPr>
            <p:spPr bwMode="auto">
              <a:xfrm>
                <a:off x="1338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0997" name="AutoShape 56"/>
              <p:cNvSpPr>
                <a:spLocks noChangeArrowheads="1"/>
              </p:cNvSpPr>
              <p:nvPr/>
            </p:nvSpPr>
            <p:spPr bwMode="auto">
              <a:xfrm>
                <a:off x="1816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0998" name="AutoShape 57"/>
              <p:cNvSpPr>
                <a:spLocks noChangeArrowheads="1"/>
              </p:cNvSpPr>
              <p:nvPr/>
            </p:nvSpPr>
            <p:spPr bwMode="auto">
              <a:xfrm>
                <a:off x="229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0999" name="AutoShape 58"/>
              <p:cNvSpPr>
                <a:spLocks noChangeArrowheads="1"/>
              </p:cNvSpPr>
              <p:nvPr/>
            </p:nvSpPr>
            <p:spPr bwMode="auto">
              <a:xfrm>
                <a:off x="277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1000" name="AutoShape 59"/>
              <p:cNvSpPr>
                <a:spLocks noChangeArrowheads="1"/>
              </p:cNvSpPr>
              <p:nvPr/>
            </p:nvSpPr>
            <p:spPr bwMode="auto">
              <a:xfrm>
                <a:off x="3243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</p:grpSp>
        <p:grpSp>
          <p:nvGrpSpPr>
            <p:cNvPr id="40990" name="Group 60"/>
            <p:cNvGrpSpPr>
              <a:grpSpLocks/>
            </p:cNvGrpSpPr>
            <p:nvPr/>
          </p:nvGrpSpPr>
          <p:grpSpPr bwMode="auto">
            <a:xfrm>
              <a:off x="987" y="3160"/>
              <a:ext cx="2767" cy="226"/>
              <a:chOff x="1338" y="3113"/>
              <a:chExt cx="2767" cy="226"/>
            </a:xfrm>
          </p:grpSpPr>
          <p:sp>
            <p:nvSpPr>
              <p:cNvPr id="40991" name="AutoShape 61"/>
              <p:cNvSpPr>
                <a:spLocks noChangeArrowheads="1"/>
              </p:cNvSpPr>
              <p:nvPr/>
            </p:nvSpPr>
            <p:spPr bwMode="auto">
              <a:xfrm>
                <a:off x="1338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0992" name="AutoShape 62"/>
              <p:cNvSpPr>
                <a:spLocks noChangeArrowheads="1"/>
              </p:cNvSpPr>
              <p:nvPr/>
            </p:nvSpPr>
            <p:spPr bwMode="auto">
              <a:xfrm>
                <a:off x="1816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0993" name="AutoShape 63"/>
              <p:cNvSpPr>
                <a:spLocks noChangeArrowheads="1"/>
              </p:cNvSpPr>
              <p:nvPr/>
            </p:nvSpPr>
            <p:spPr bwMode="auto">
              <a:xfrm>
                <a:off x="229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0994" name="AutoShape 64"/>
              <p:cNvSpPr>
                <a:spLocks noChangeArrowheads="1"/>
              </p:cNvSpPr>
              <p:nvPr/>
            </p:nvSpPr>
            <p:spPr bwMode="auto">
              <a:xfrm>
                <a:off x="2775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  <p:sp>
            <p:nvSpPr>
              <p:cNvPr id="40995" name="AutoShape 65"/>
              <p:cNvSpPr>
                <a:spLocks noChangeArrowheads="1"/>
              </p:cNvSpPr>
              <p:nvPr/>
            </p:nvSpPr>
            <p:spPr bwMode="auto">
              <a:xfrm>
                <a:off x="3243" y="3113"/>
                <a:ext cx="862" cy="226"/>
              </a:xfrm>
              <a:prstGeom prst="parallelogram">
                <a:avLst>
                  <a:gd name="adj" fmla="val 16957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CA"/>
              </a:p>
            </p:txBody>
          </p:sp>
        </p:grpSp>
      </p:grpSp>
      <p:sp>
        <p:nvSpPr>
          <p:cNvPr id="40967" name="Line 66"/>
          <p:cNvSpPr>
            <a:spLocks noChangeShapeType="1"/>
          </p:cNvSpPr>
          <p:nvPr/>
        </p:nvSpPr>
        <p:spPr bwMode="auto">
          <a:xfrm>
            <a:off x="1258888" y="3717925"/>
            <a:ext cx="0" cy="2087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40968" name="Line 67"/>
          <p:cNvSpPr>
            <a:spLocks noChangeShapeType="1"/>
          </p:cNvSpPr>
          <p:nvPr/>
        </p:nvSpPr>
        <p:spPr bwMode="auto">
          <a:xfrm>
            <a:off x="5043488" y="3757613"/>
            <a:ext cx="0" cy="20875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40969" name="Line 68"/>
          <p:cNvSpPr>
            <a:spLocks noChangeShapeType="1"/>
          </p:cNvSpPr>
          <p:nvPr/>
        </p:nvSpPr>
        <p:spPr bwMode="auto">
          <a:xfrm>
            <a:off x="8027988" y="1989138"/>
            <a:ext cx="0" cy="20875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40970" name="Text Box 69"/>
          <p:cNvSpPr txBox="1">
            <a:spLocks noChangeArrowheads="1"/>
          </p:cNvSpPr>
          <p:nvPr/>
        </p:nvSpPr>
        <p:spPr bwMode="auto">
          <a:xfrm>
            <a:off x="1763713" y="3429000"/>
            <a:ext cx="287337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101</a:t>
            </a:r>
          </a:p>
        </p:txBody>
      </p:sp>
      <p:sp>
        <p:nvSpPr>
          <p:cNvPr id="40971" name="Text Box 70"/>
          <p:cNvSpPr txBox="1">
            <a:spLocks noChangeArrowheads="1"/>
          </p:cNvSpPr>
          <p:nvPr/>
        </p:nvSpPr>
        <p:spPr bwMode="auto">
          <a:xfrm>
            <a:off x="2987675" y="2709863"/>
            <a:ext cx="287338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000</a:t>
            </a:r>
          </a:p>
        </p:txBody>
      </p:sp>
      <p:sp>
        <p:nvSpPr>
          <p:cNvPr id="40972" name="Text Box 71"/>
          <p:cNvSpPr txBox="1">
            <a:spLocks noChangeArrowheads="1"/>
          </p:cNvSpPr>
          <p:nvPr/>
        </p:nvSpPr>
        <p:spPr bwMode="auto">
          <a:xfrm>
            <a:off x="3563938" y="2349500"/>
            <a:ext cx="287337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001</a:t>
            </a:r>
          </a:p>
        </p:txBody>
      </p:sp>
      <p:sp>
        <p:nvSpPr>
          <p:cNvPr id="40973" name="Text Box 72"/>
          <p:cNvSpPr txBox="1">
            <a:spLocks noChangeArrowheads="1"/>
          </p:cNvSpPr>
          <p:nvPr/>
        </p:nvSpPr>
        <p:spPr bwMode="auto">
          <a:xfrm>
            <a:off x="3130550" y="3068638"/>
            <a:ext cx="287338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000</a:t>
            </a:r>
          </a:p>
        </p:txBody>
      </p:sp>
      <p:sp>
        <p:nvSpPr>
          <p:cNvPr id="40974" name="Text Box 73"/>
          <p:cNvSpPr txBox="1">
            <a:spLocks noChangeArrowheads="1"/>
          </p:cNvSpPr>
          <p:nvPr/>
        </p:nvSpPr>
        <p:spPr bwMode="auto">
          <a:xfrm>
            <a:off x="4067175" y="3429000"/>
            <a:ext cx="287338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111</a:t>
            </a:r>
          </a:p>
        </p:txBody>
      </p:sp>
      <p:sp>
        <p:nvSpPr>
          <p:cNvPr id="40975" name="Text Box 74"/>
          <p:cNvSpPr txBox="1">
            <a:spLocks noChangeArrowheads="1"/>
          </p:cNvSpPr>
          <p:nvPr/>
        </p:nvSpPr>
        <p:spPr bwMode="auto">
          <a:xfrm>
            <a:off x="5435600" y="3068638"/>
            <a:ext cx="287338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000</a:t>
            </a:r>
          </a:p>
        </p:txBody>
      </p:sp>
      <p:sp>
        <p:nvSpPr>
          <p:cNvPr id="40976" name="Text Box 75"/>
          <p:cNvSpPr txBox="1">
            <a:spLocks noChangeArrowheads="1"/>
          </p:cNvSpPr>
          <p:nvPr/>
        </p:nvSpPr>
        <p:spPr bwMode="auto">
          <a:xfrm>
            <a:off x="5146675" y="2349500"/>
            <a:ext cx="287338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000</a:t>
            </a:r>
          </a:p>
        </p:txBody>
      </p:sp>
      <p:sp>
        <p:nvSpPr>
          <p:cNvPr id="40977" name="Text Box 76"/>
          <p:cNvSpPr txBox="1">
            <a:spLocks noChangeArrowheads="1"/>
          </p:cNvSpPr>
          <p:nvPr/>
        </p:nvSpPr>
        <p:spPr bwMode="auto">
          <a:xfrm>
            <a:off x="7235825" y="1989138"/>
            <a:ext cx="287338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010</a:t>
            </a:r>
          </a:p>
        </p:txBody>
      </p:sp>
      <p:sp>
        <p:nvSpPr>
          <p:cNvPr id="40978" name="Text Box 77"/>
          <p:cNvSpPr txBox="1">
            <a:spLocks noChangeArrowheads="1"/>
          </p:cNvSpPr>
          <p:nvPr/>
        </p:nvSpPr>
        <p:spPr bwMode="auto">
          <a:xfrm>
            <a:off x="4930775" y="1987550"/>
            <a:ext cx="287338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000</a:t>
            </a:r>
          </a:p>
        </p:txBody>
      </p:sp>
      <p:sp>
        <p:nvSpPr>
          <p:cNvPr id="40979" name="Text Box 78"/>
          <p:cNvSpPr txBox="1">
            <a:spLocks noChangeArrowheads="1"/>
          </p:cNvSpPr>
          <p:nvPr/>
        </p:nvSpPr>
        <p:spPr bwMode="auto">
          <a:xfrm>
            <a:off x="4714875" y="3068638"/>
            <a:ext cx="287338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000</a:t>
            </a:r>
          </a:p>
        </p:txBody>
      </p:sp>
      <p:sp>
        <p:nvSpPr>
          <p:cNvPr id="40980" name="Text Box 79"/>
          <p:cNvSpPr txBox="1">
            <a:spLocks noChangeArrowheads="1"/>
          </p:cNvSpPr>
          <p:nvPr/>
        </p:nvSpPr>
        <p:spPr bwMode="auto">
          <a:xfrm>
            <a:off x="4498975" y="2709863"/>
            <a:ext cx="287338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110</a:t>
            </a:r>
          </a:p>
        </p:txBody>
      </p:sp>
      <p:sp>
        <p:nvSpPr>
          <p:cNvPr id="40981" name="Text Box 80"/>
          <p:cNvSpPr txBox="1">
            <a:spLocks noChangeArrowheads="1"/>
          </p:cNvSpPr>
          <p:nvPr/>
        </p:nvSpPr>
        <p:spPr bwMode="auto">
          <a:xfrm>
            <a:off x="6443663" y="1989138"/>
            <a:ext cx="287337" cy="18466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1200"/>
              <a:t>000</a:t>
            </a:r>
          </a:p>
        </p:txBody>
      </p:sp>
      <p:sp>
        <p:nvSpPr>
          <p:cNvPr id="40982" name="Line 81"/>
          <p:cNvSpPr>
            <a:spLocks noChangeShapeType="1"/>
          </p:cNvSpPr>
          <p:nvPr/>
        </p:nvSpPr>
        <p:spPr bwMode="auto">
          <a:xfrm flipH="1" flipV="1">
            <a:off x="6084888" y="5373688"/>
            <a:ext cx="503237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40983" name="Text Box 82"/>
          <p:cNvSpPr txBox="1">
            <a:spLocks noChangeArrowheads="1"/>
          </p:cNvSpPr>
          <p:nvPr/>
        </p:nvSpPr>
        <p:spPr bwMode="auto">
          <a:xfrm>
            <a:off x="6588125" y="5734050"/>
            <a:ext cx="2016125" cy="366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/>
              <a:t>Biological Reality</a:t>
            </a:r>
          </a:p>
        </p:txBody>
      </p:sp>
      <p:sp>
        <p:nvSpPr>
          <p:cNvPr id="40984" name="Text Box 83"/>
          <p:cNvSpPr txBox="1">
            <a:spLocks noChangeArrowheads="1"/>
          </p:cNvSpPr>
          <p:nvPr/>
        </p:nvSpPr>
        <p:spPr bwMode="auto">
          <a:xfrm>
            <a:off x="323850" y="1844675"/>
            <a:ext cx="2303463" cy="3667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/>
              <a:t>Field Observations</a:t>
            </a:r>
          </a:p>
        </p:txBody>
      </p:sp>
      <p:sp>
        <p:nvSpPr>
          <p:cNvPr id="40985" name="Line 84"/>
          <p:cNvSpPr>
            <a:spLocks noChangeShapeType="1"/>
          </p:cNvSpPr>
          <p:nvPr/>
        </p:nvSpPr>
        <p:spPr bwMode="auto">
          <a:xfrm>
            <a:off x="2484438" y="2133600"/>
            <a:ext cx="64770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86" name="TextBox 85"/>
          <p:cNvSpPr txBox="1"/>
          <p:nvPr/>
        </p:nvSpPr>
        <p:spPr>
          <a:xfrm>
            <a:off x="323850" y="6356350"/>
            <a:ext cx="1382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err="1"/>
              <a:t>MacKenzie</a:t>
            </a:r>
            <a:r>
              <a:rPr lang="en-CA" sz="1400" dirty="0"/>
              <a:t> 2011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0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37"/>
    </mc:Choice>
    <mc:Fallback xmlns="">
      <p:transition spd="slow" advTm="109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/>
              <a:t>Single Season Model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tabLst>
                <a:tab pos="1158875" algn="l"/>
              </a:tabLst>
            </a:pPr>
            <a:endParaRPr lang="en-NZ" dirty="0"/>
          </a:p>
          <a:p>
            <a:pPr eaLnBrk="1" hangingPunct="1">
              <a:tabLst>
                <a:tab pos="1158875" algn="l"/>
              </a:tabLst>
            </a:pPr>
            <a:r>
              <a:rPr lang="en-NZ" dirty="0">
                <a:sym typeface="Symbol" pitchFamily="18" charset="2"/>
              </a:rPr>
              <a:t> (psi) =</a:t>
            </a:r>
            <a:r>
              <a:rPr lang="en-NZ" dirty="0"/>
              <a:t> probability a site is occupied.</a:t>
            </a:r>
          </a:p>
          <a:p>
            <a:pPr eaLnBrk="1" hangingPunct="1">
              <a:tabLst>
                <a:tab pos="1158875" algn="l"/>
              </a:tabLst>
            </a:pPr>
            <a:endParaRPr lang="en-NZ" i="1" dirty="0"/>
          </a:p>
          <a:p>
            <a:pPr eaLnBrk="1" hangingPunct="1">
              <a:tabLst>
                <a:tab pos="1158875" algn="l"/>
              </a:tabLst>
            </a:pPr>
            <a:r>
              <a:rPr lang="en-NZ" sz="3400" i="1" dirty="0" err="1">
                <a:latin typeface="Times New Roman" pitchFamily="18" charset="0"/>
              </a:rPr>
              <a:t>p</a:t>
            </a:r>
            <a:r>
              <a:rPr lang="en-NZ" sz="3400" i="1" baseline="-25000" dirty="0" err="1">
                <a:latin typeface="Times New Roman" pitchFamily="18" charset="0"/>
              </a:rPr>
              <a:t>j</a:t>
            </a:r>
            <a:r>
              <a:rPr lang="en-NZ" dirty="0"/>
              <a:t> = probability species is detected at a site in survey </a:t>
            </a:r>
            <a:r>
              <a:rPr lang="en-NZ" sz="3400" i="1" dirty="0">
                <a:latin typeface="Times New Roman" pitchFamily="18" charset="0"/>
              </a:rPr>
              <a:t>j</a:t>
            </a:r>
            <a:r>
              <a:rPr lang="en-NZ" dirty="0"/>
              <a:t> (given presence).</a:t>
            </a:r>
          </a:p>
          <a:p>
            <a:pPr eaLnBrk="1" hangingPunct="1">
              <a:tabLst>
                <a:tab pos="1158875" algn="l"/>
              </a:tabLst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37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Covariates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084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eaLnBrk="1" hangingPunct="1"/>
                <a:r>
                  <a:rPr lang="en-US" dirty="0"/>
                  <a:t>Site-specific</a:t>
                </a:r>
              </a:p>
              <a:p>
                <a:pPr lvl="1" eaLnBrk="1" hangingPunct="1"/>
                <a:r>
                  <a:rPr lang="en-US" dirty="0"/>
                  <a:t>constant within a season, but may vary between seasons.</a:t>
                </a:r>
              </a:p>
              <a:p>
                <a:pPr lvl="2" eaLnBrk="1" hangingPunct="1">
                  <a:buFontTx/>
                  <a:buNone/>
                </a:pPr>
                <a:r>
                  <a:rPr lang="en-US" dirty="0"/>
                  <a:t>e.g., habitat type, patch size, generalized weather patterns</a:t>
                </a:r>
              </a:p>
              <a:p>
                <a:pPr lvl="1">
                  <a:buNone/>
                </a:pPr>
                <a:endParaRPr lang="en-CA" i="1" dirty="0">
                  <a:latin typeface="Cambria Math"/>
                </a:endParaRP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/>
                        </a:rPr>
                        <m:t>𝑙𝑜𝑔𝑖𝑡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CA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CA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CA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CA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>
                  <a:buFontTx/>
                  <a:buNone/>
                </a:pPr>
                <a:endParaRPr lang="en-US" dirty="0"/>
              </a:p>
              <a:p>
                <a:pPr eaLnBrk="1" hangingPunct="1"/>
                <a:r>
                  <a:rPr lang="en-US" dirty="0"/>
                  <a:t>Survey-specific (can only affect </a:t>
                </a:r>
                <a:r>
                  <a:rPr lang="en-US" i="1" dirty="0"/>
                  <a:t>p</a:t>
                </a:r>
                <a:r>
                  <a:rPr lang="en-US" dirty="0"/>
                  <a:t>)</a:t>
                </a:r>
              </a:p>
              <a:p>
                <a:pPr lvl="1" eaLnBrk="1" hangingPunct="1"/>
                <a:r>
                  <a:rPr lang="en-US" dirty="0"/>
                  <a:t>may vary between surveys.</a:t>
                </a:r>
              </a:p>
              <a:p>
                <a:pPr lvl="2" eaLnBrk="1" hangingPunct="1">
                  <a:buFontTx/>
                  <a:buNone/>
                </a:pPr>
                <a:r>
                  <a:rPr lang="en-US" dirty="0"/>
                  <a:t>e.g., local environmental conditions, observers</a:t>
                </a:r>
              </a:p>
              <a:p>
                <a:pPr lvl="2" eaLnBrk="1" hangingPunct="1">
                  <a:buFontTx/>
                  <a:buNone/>
                </a:pPr>
                <a:endParaRPr lang="en-US" dirty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/>
                        </a:rPr>
                        <m:t>𝑙𝑜𝑔𝑖𝑡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CA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CA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CA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CA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CA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CA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CA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CA" i="1">
                              <a:latin typeface="Cambria Math"/>
                            </a:rPr>
                            <m:t>𝑖</m:t>
                          </m:r>
                          <m:r>
                            <a:rPr lang="en-CA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>
                  <a:buFontTx/>
                  <a:buNone/>
                </a:pPr>
                <a:endParaRPr lang="en-US" b="1" dirty="0"/>
              </a:p>
              <a:p>
                <a:pPr lvl="2" eaLnBrk="1" hangingPunct="1">
                  <a:buFontTx/>
                  <a:buNone/>
                </a:pPr>
                <a:endParaRPr lang="en-US" dirty="0"/>
              </a:p>
              <a:p>
                <a:pPr lvl="2" eaLnBrk="1" hangingPunct="1">
                  <a:buFontTx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608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1185" t="-20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64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/>
              <a:t>Model Assumptions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b="1" dirty="0"/>
              <a:t>Closure</a:t>
            </a:r>
          </a:p>
          <a:p>
            <a:pPr lvl="1"/>
            <a:r>
              <a:rPr lang="en-US" dirty="0"/>
              <a:t>Can be relaxed using colonization/extinction model</a:t>
            </a:r>
          </a:p>
          <a:p>
            <a:r>
              <a:rPr lang="en-US" b="1" dirty="0"/>
              <a:t>Species identified correctly (no false detections)</a:t>
            </a:r>
          </a:p>
          <a:p>
            <a:pPr lvl="1"/>
            <a:r>
              <a:rPr lang="en-US" dirty="0"/>
              <a:t>Can be relaxed allowing false-positive estimation</a:t>
            </a:r>
          </a:p>
          <a:p>
            <a:r>
              <a:rPr lang="en-US" b="1" dirty="0"/>
              <a:t>No </a:t>
            </a:r>
            <a:r>
              <a:rPr lang="en-US" b="1" dirty="0" err="1"/>
              <a:t>unmodelled</a:t>
            </a:r>
            <a:r>
              <a:rPr lang="en-US" b="1" dirty="0"/>
              <a:t> heterogeneity</a:t>
            </a:r>
          </a:p>
          <a:p>
            <a:pPr lvl="1"/>
            <a:r>
              <a:rPr lang="en-US" dirty="0"/>
              <a:t>Can be relaxed for e.g. spatial correlation</a:t>
            </a:r>
          </a:p>
          <a:p>
            <a:pPr eaLnBrk="1" hangingPunct="1"/>
            <a:r>
              <a:rPr lang="en-US" b="1" dirty="0"/>
              <a:t>Surveys are independent</a:t>
            </a:r>
          </a:p>
          <a:p>
            <a:pPr lvl="1"/>
            <a:r>
              <a:rPr lang="en-US" dirty="0"/>
              <a:t>Might be a systemic issue -&gt; no model accounts for this.</a:t>
            </a:r>
          </a:p>
          <a:p>
            <a:pPr eaLnBrk="1" hangingPunct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04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2934"/>
            <a:ext cx="8229600" cy="1143000"/>
          </a:xfrm>
        </p:spPr>
        <p:txBody>
          <a:bodyPr/>
          <a:lstStyle/>
          <a:p>
            <a:r>
              <a:rPr lang="en-CA" b="1" dirty="0"/>
              <a:t>SDM’s in the CDF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18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Use SDM’s in Conservation Area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7"/>
            <a:ext cx="8229600" cy="4525963"/>
          </a:xfr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00" b="1" dirty="0">
                <a:solidFill>
                  <a:srgbClr val="FF0000"/>
                </a:solidFill>
              </a:rPr>
              <a:t>Inform conservation decision-making</a:t>
            </a:r>
          </a:p>
          <a:p>
            <a:pPr marL="0" indent="0" algn="ctr">
              <a:buNone/>
            </a:pPr>
            <a:endParaRPr lang="en-US" sz="3500" b="1" dirty="0">
              <a:solidFill>
                <a:srgbClr val="FF0000"/>
              </a:solidFill>
            </a:endParaRPr>
          </a:p>
          <a:p>
            <a:pPr lvl="1"/>
            <a:r>
              <a:rPr lang="en-US" sz="2600" dirty="0"/>
              <a:t>Identify good + efficient actions in space + time</a:t>
            </a:r>
            <a:br>
              <a:rPr lang="en-US" sz="2600" dirty="0"/>
            </a:br>
            <a:endParaRPr lang="en-US" sz="2600" dirty="0"/>
          </a:p>
          <a:p>
            <a:pPr lvl="1"/>
            <a:r>
              <a:rPr lang="en-US" sz="2600" dirty="0"/>
              <a:t>Optimize allocation of finite resources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611779"/>
            <a:ext cx="434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Moilanen</a:t>
            </a:r>
            <a:r>
              <a:rPr lang="en-US" sz="1000" dirty="0"/>
              <a:t> et al. (2009)</a:t>
            </a:r>
          </a:p>
        </p:txBody>
      </p:sp>
      <p:pic>
        <p:nvPicPr>
          <p:cNvPr id="7" name="Picture 13" descr="DSC_021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0706" y="3684511"/>
            <a:ext cx="1944466" cy="2927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18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4953000" cy="1143000"/>
          </a:xfrm>
        </p:spPr>
        <p:txBody>
          <a:bodyPr>
            <a:noAutofit/>
          </a:bodyPr>
          <a:lstStyle/>
          <a:p>
            <a:pPr algn="l"/>
            <a:r>
              <a:rPr lang="de-AT" sz="3600" b="1" dirty="0"/>
              <a:t>Coastal Douglas Fir </a:t>
            </a:r>
            <a:br>
              <a:rPr lang="de-AT" sz="3600" b="1" dirty="0"/>
            </a:br>
            <a:r>
              <a:rPr lang="de-AT" sz="3600" b="1" dirty="0"/>
              <a:t>Biogeoclimatic zone</a:t>
            </a:r>
            <a:endParaRPr lang="de-DE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CA" sz="2400" b="1" dirty="0">
                <a:solidFill>
                  <a:srgbClr val="FF0000"/>
                </a:solidFill>
              </a:rPr>
              <a:t>Most Imperilled Ecosystem </a:t>
            </a:r>
            <a:br>
              <a:rPr lang="en-CA" sz="2400" b="1" dirty="0">
                <a:solidFill>
                  <a:srgbClr val="FF0000"/>
                </a:solidFill>
              </a:rPr>
            </a:br>
            <a:r>
              <a:rPr lang="en-CA" sz="2400" b="1" dirty="0">
                <a:solidFill>
                  <a:srgbClr val="FF0000"/>
                </a:solidFill>
              </a:rPr>
              <a:t>in BC</a:t>
            </a:r>
          </a:p>
          <a:p>
            <a:endParaRPr lang="en-CA" sz="2000" dirty="0"/>
          </a:p>
          <a:p>
            <a:r>
              <a:rPr lang="en-CA" sz="2400" dirty="0"/>
              <a:t>&gt;60% Converted to Human Use</a:t>
            </a:r>
          </a:p>
          <a:p>
            <a:r>
              <a:rPr lang="en-CA" sz="2400" dirty="0"/>
              <a:t>~84% Private Land</a:t>
            </a:r>
          </a:p>
          <a:p>
            <a:r>
              <a:rPr lang="en-US" sz="2400" dirty="0">
                <a:cs typeface="Times New Roman" pitchFamily="18" charset="0"/>
              </a:rPr>
              <a:t>115 ‘Species At Risk’</a:t>
            </a:r>
          </a:p>
          <a:p>
            <a:r>
              <a:rPr lang="en-CA" sz="2400" dirty="0"/>
              <a:t>Study area: ~2500 km</a:t>
            </a:r>
            <a:r>
              <a:rPr lang="en-CA" sz="2400" baseline="30000" dirty="0"/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542602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Austin et al. (2008); Madrone Env. Services (2008)</a:t>
            </a:r>
          </a:p>
        </p:txBody>
      </p:sp>
      <p:pic>
        <p:nvPicPr>
          <p:cNvPr id="7" name="Picture 2" descr="D:\Work\Committee\Proposal\GIS\Fig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371600"/>
            <a:ext cx="4003963" cy="5181600"/>
          </a:xfrm>
          <a:prstGeom prst="rect">
            <a:avLst/>
          </a:prstGeom>
          <a:noFill/>
        </p:spPr>
      </p:pic>
      <p:pic>
        <p:nvPicPr>
          <p:cNvPr id="8" name="Picture 7" descr="U:\Workshops\2011_CDF_Workshop_Nanaimo\pics\old_f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5950" y="228600"/>
            <a:ext cx="3371850" cy="13651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17" descr="P102078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1700" y="4816136"/>
            <a:ext cx="2033095" cy="1524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4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9" descr="talltre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129" y="3633789"/>
            <a:ext cx="2027238" cy="30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239712" y="198438"/>
            <a:ext cx="8751887" cy="792162"/>
          </a:xfrm>
        </p:spPr>
        <p:txBody>
          <a:bodyPr>
            <a:noAutofit/>
          </a:bodyPr>
          <a:lstStyle/>
          <a:p>
            <a:pPr algn="l"/>
            <a:r>
              <a:rPr lang="de-AT" sz="3200" b="1" dirty="0">
                <a:cs typeface="Times New Roman" pitchFamily="18" charset="0"/>
              </a:rPr>
              <a:t>Traditional Approach of Conservation Area Design</a:t>
            </a:r>
            <a:endParaRPr lang="de-DE" sz="3200" b="1" dirty="0">
              <a:cs typeface="Times New Roman" pitchFamily="18" charset="0"/>
            </a:endParaRPr>
          </a:p>
        </p:txBody>
      </p:sp>
      <p:sp>
        <p:nvSpPr>
          <p:cNvPr id="25604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229600" cy="37338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z="2800" dirty="0">
                <a:latin typeface="+mj-lt"/>
                <a:cs typeface="Times New Roman" pitchFamily="18" charset="0"/>
              </a:rPr>
              <a:t>Prioritize and conserve ‘Intact’ or ‘Relic Ecosystems’</a:t>
            </a:r>
          </a:p>
          <a:p>
            <a:r>
              <a:rPr lang="en-CA" sz="2400" dirty="0">
                <a:latin typeface="+mj-lt"/>
                <a:cs typeface="Times New Roman" pitchFamily="18" charset="0"/>
              </a:rPr>
              <a:t>Multiple criteria  </a:t>
            </a:r>
          </a:p>
          <a:p>
            <a:r>
              <a:rPr lang="en-CA" sz="2400" dirty="0">
                <a:latin typeface="+mj-lt"/>
                <a:cs typeface="Times New Roman" pitchFamily="18" charset="0"/>
              </a:rPr>
              <a:t>Decision support tools</a:t>
            </a:r>
          </a:p>
          <a:p>
            <a:pPr lvl="1">
              <a:buFont typeface="Arial" charset="0"/>
              <a:buNone/>
            </a:pPr>
            <a:endParaRPr lang="en-CA" sz="2200" dirty="0">
              <a:latin typeface="+mj-lt"/>
            </a:endParaRPr>
          </a:p>
          <a:p>
            <a:pPr>
              <a:buFont typeface="Arial" charset="0"/>
              <a:buNone/>
            </a:pPr>
            <a:r>
              <a:rPr lang="en-CA" dirty="0">
                <a:latin typeface="+mj-lt"/>
              </a:rPr>
              <a:t/>
            </a:r>
            <a:br>
              <a:rPr lang="en-CA" dirty="0">
                <a:latin typeface="+mj-lt"/>
              </a:rPr>
            </a:br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305255" y="3276600"/>
            <a:ext cx="3509050" cy="2515668"/>
            <a:chOff x="4491618" y="757595"/>
            <a:chExt cx="3509382" cy="2171235"/>
          </a:xfrm>
        </p:grpSpPr>
        <p:pic>
          <p:nvPicPr>
            <p:cNvPr id="2561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3000" y="1066800"/>
              <a:ext cx="3048000" cy="1862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17" name="TextBox 9"/>
            <p:cNvSpPr txBox="1">
              <a:spLocks noChangeArrowheads="1"/>
            </p:cNvSpPr>
            <p:nvPr/>
          </p:nvSpPr>
          <p:spPr bwMode="auto">
            <a:xfrm>
              <a:off x="4491618" y="757595"/>
              <a:ext cx="1422377" cy="239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AT" sz="1200" dirty="0">
                  <a:latin typeface="+mj-lt"/>
                </a:rPr>
                <a:t>Cowling et al. 2003</a:t>
              </a:r>
              <a:endParaRPr lang="de-DE" sz="1200" dirty="0">
                <a:latin typeface="+mj-lt"/>
              </a:endParaRPr>
            </a:p>
          </p:txBody>
        </p:sp>
      </p:grpSp>
      <p:pic>
        <p:nvPicPr>
          <p:cNvPr id="25607" name="Picture 2" descr="http://t3.gstatic.com/images?q=tbn:ANd9GcSi6bvKcp2a3oSAdm6hYnnffzrAJyCv7VRtLFuU0KOfJlf9DX1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18957" y="1966126"/>
            <a:ext cx="240506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4" descr="http://www.greenpeace.org/canada/ReSizes/OriginalWatermarked/Global/canada/image/2009/3/great-bear-rainfores-map-200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129" y="3048001"/>
            <a:ext cx="228282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8" descr="kermode"/>
          <p:cNvPicPr>
            <a:picLocks noChangeAspect="1" noChangeArrowheads="1"/>
          </p:cNvPicPr>
          <p:nvPr/>
        </p:nvPicPr>
        <p:blipFill>
          <a:blip r:embed="rId7" cstate="print"/>
          <a:srcRect l="34782" t="31314" r="13043" b="12328"/>
          <a:stretch>
            <a:fillRect/>
          </a:stretch>
        </p:blipFill>
        <p:spPr bwMode="auto">
          <a:xfrm>
            <a:off x="2521417" y="5715001"/>
            <a:ext cx="1295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0" name="Picture 20" descr="salmonmal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31154" y="4876801"/>
            <a:ext cx="130651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1" name="Picture 16" descr="Juv MaMu"/>
          <p:cNvPicPr>
            <a:picLocks noChangeAspect="1" noChangeArrowheads="1"/>
          </p:cNvPicPr>
          <p:nvPr/>
        </p:nvPicPr>
        <p:blipFill>
          <a:blip r:embed="rId9" cstate="print"/>
          <a:srcRect l="1396" t="464" r="5034" b="17827"/>
          <a:stretch>
            <a:fillRect/>
          </a:stretch>
        </p:blipFill>
        <p:spPr bwMode="auto">
          <a:xfrm>
            <a:off x="3963660" y="4028383"/>
            <a:ext cx="1100137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2" name="TextBox 18"/>
          <p:cNvSpPr txBox="1">
            <a:spLocks noChangeArrowheads="1"/>
          </p:cNvSpPr>
          <p:nvPr/>
        </p:nvSpPr>
        <p:spPr bwMode="auto">
          <a:xfrm>
            <a:off x="2303929" y="3352801"/>
            <a:ext cx="16525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+mj-lt"/>
              </a:rPr>
              <a:t>Gonzales et al. 2006</a:t>
            </a:r>
          </a:p>
        </p:txBody>
      </p:sp>
      <p:sp>
        <p:nvSpPr>
          <p:cNvPr id="25613" name="TextBox 19"/>
          <p:cNvSpPr txBox="1">
            <a:spLocks noChangeArrowheads="1"/>
          </p:cNvSpPr>
          <p:nvPr/>
        </p:nvSpPr>
        <p:spPr bwMode="auto">
          <a:xfrm>
            <a:off x="2080092" y="3048001"/>
            <a:ext cx="2198743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>
                <a:latin typeface="+mj-lt"/>
              </a:rPr>
              <a:t>Great Bear Rainforest</a:t>
            </a:r>
            <a:endParaRPr lang="en-US" dirty="0">
              <a:latin typeface="+mj-lt"/>
            </a:endParaRPr>
          </a:p>
        </p:txBody>
      </p:sp>
      <p:sp>
        <p:nvSpPr>
          <p:cNvPr id="25614" name="TextBox 17"/>
          <p:cNvSpPr txBox="1">
            <a:spLocks noChangeArrowheads="1"/>
          </p:cNvSpPr>
          <p:nvPr/>
        </p:nvSpPr>
        <p:spPr bwMode="auto">
          <a:xfrm>
            <a:off x="4818529" y="6383339"/>
            <a:ext cx="71045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>
                <a:latin typeface="+mj-lt"/>
              </a:rPr>
              <a:t>McAllister</a:t>
            </a:r>
          </a:p>
        </p:txBody>
      </p:sp>
      <p:sp>
        <p:nvSpPr>
          <p:cNvPr id="25606" name="TextBox 10"/>
          <p:cNvSpPr txBox="1">
            <a:spLocks noChangeArrowheads="1"/>
          </p:cNvSpPr>
          <p:nvPr/>
        </p:nvSpPr>
        <p:spPr bwMode="auto">
          <a:xfrm>
            <a:off x="4603078" y="2907268"/>
            <a:ext cx="2132122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>
                <a:latin typeface="+mj-lt"/>
              </a:rPr>
              <a:t>Cape Floristic Region</a:t>
            </a:r>
            <a:endParaRPr lang="en-US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6603" y="2689163"/>
            <a:ext cx="7825991" cy="175432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C00000"/>
                </a:solidFill>
              </a:rPr>
              <a:t>Impractical in CDF</a:t>
            </a:r>
          </a:p>
          <a:p>
            <a:r>
              <a:rPr lang="en-US" sz="3600" dirty="0">
                <a:solidFill>
                  <a:srgbClr val="C00000"/>
                </a:solidFill>
              </a:rPr>
              <a:t>- No Intact Habitats or Benchmarks</a:t>
            </a:r>
          </a:p>
          <a:p>
            <a:r>
              <a:rPr lang="en-US" sz="3600" dirty="0">
                <a:solidFill>
                  <a:srgbClr val="C00000"/>
                </a:solidFill>
              </a:rPr>
              <a:t>- Few reliable surveys of  ‘Species At Risk’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18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Species Distribution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CA" sz="3900" b="1" dirty="0"/>
              <a:t>Ecological question: What is the species occurrence probability in an area? 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Some uses:</a:t>
            </a:r>
          </a:p>
          <a:p>
            <a:r>
              <a:rPr lang="en-CA" dirty="0"/>
              <a:t>Estimating occurrence or abundance patterns</a:t>
            </a:r>
          </a:p>
          <a:p>
            <a:r>
              <a:rPr lang="en-CA" dirty="0"/>
              <a:t>Ecological restoration</a:t>
            </a:r>
          </a:p>
          <a:p>
            <a:r>
              <a:rPr lang="en-CA" dirty="0"/>
              <a:t>Risk and Impacts of Invasive Species</a:t>
            </a:r>
          </a:p>
          <a:p>
            <a:r>
              <a:rPr lang="en-CA" b="1" dirty="0"/>
              <a:t>Reserve design and conservation planning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65"/>
    </mc:Choice>
    <mc:Fallback xmlns="">
      <p:transition spd="slow" advTm="126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33350" y="49212"/>
            <a:ext cx="8229600" cy="1627187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+mn-lt"/>
                <a:cs typeface="Times New Roman" pitchFamily="18" charset="0"/>
              </a:rPr>
              <a:t>Use Indicator Species to Identify Areas that Support Historically Representative Communities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981200"/>
            <a:ext cx="5867400" cy="4800600"/>
          </a:xfrm>
        </p:spPr>
        <p:txBody>
          <a:bodyPr>
            <a:normAutofit fontScale="85000"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Specifically</a:t>
            </a:r>
          </a:p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Native Old-forest communities</a:t>
            </a:r>
            <a:endParaRPr lang="en-US" sz="1200" b="1" dirty="0">
              <a:solidFill>
                <a:srgbClr val="FF0000"/>
              </a:solidFill>
              <a:cs typeface="Times New Roman" pitchFamily="18" charset="0"/>
            </a:endParaRPr>
          </a:p>
          <a:p>
            <a:pPr>
              <a:defRPr/>
            </a:pPr>
            <a:r>
              <a:rPr lang="en-US" sz="2800" b="1" dirty="0">
                <a:solidFill>
                  <a:srgbClr val="FF0000"/>
                </a:solidFill>
                <a:cs typeface="Times New Roman" pitchFamily="18" charset="0"/>
              </a:rPr>
              <a:t>Insulated from Negative Human Impacts</a:t>
            </a:r>
          </a:p>
          <a:p>
            <a:pPr marL="0" indent="0">
              <a:buNone/>
              <a:defRPr/>
            </a:pPr>
            <a:endParaRPr lang="en-US" sz="2800" dirty="0">
              <a:solidFill>
                <a:srgbClr val="FF0000"/>
              </a:solidFill>
              <a:cs typeface="Times New Roman" pitchFamily="18" charset="0"/>
            </a:endParaRPr>
          </a:p>
          <a:p>
            <a:pPr>
              <a:buFont typeface="Arial" charset="0"/>
              <a:buNone/>
              <a:defRPr/>
            </a:pPr>
            <a:endParaRPr lang="de-AT" sz="1100" dirty="0"/>
          </a:p>
          <a:p>
            <a:pPr>
              <a:buFont typeface="Arial" charset="0"/>
              <a:buNone/>
              <a:defRPr/>
            </a:pPr>
            <a:endParaRPr lang="en-US" sz="1100" dirty="0"/>
          </a:p>
          <a:p>
            <a:pPr>
              <a:buFont typeface="Arial" charset="0"/>
              <a:buNone/>
              <a:defRPr/>
            </a:pPr>
            <a:endParaRPr lang="en-US" sz="1100" dirty="0"/>
          </a:p>
          <a:p>
            <a:pPr>
              <a:buFont typeface="Arial" charset="0"/>
              <a:buNone/>
              <a:defRPr/>
            </a:pPr>
            <a:r>
              <a:rPr lang="en-US" sz="2800" dirty="0">
                <a:cs typeface="Times New Roman" pitchFamily="18" charset="0"/>
              </a:rPr>
              <a:t>Our Approach </a:t>
            </a:r>
          </a:p>
          <a:p>
            <a:pPr>
              <a:defRPr/>
            </a:pPr>
            <a:r>
              <a:rPr lang="en-US" sz="2800" dirty="0">
                <a:cs typeface="Times New Roman" pitchFamily="18" charset="0"/>
              </a:rPr>
              <a:t>Map Distribution of Wide-spread, Easily Detected Indicators</a:t>
            </a:r>
          </a:p>
          <a:p>
            <a:pPr>
              <a:defRPr/>
            </a:pPr>
            <a:endParaRPr lang="en-US" sz="2800" dirty="0">
              <a:cs typeface="Times New Roman" pitchFamily="18" charset="0"/>
            </a:endParaRPr>
          </a:p>
          <a:p>
            <a:pPr>
              <a:defRPr/>
            </a:pPr>
            <a:r>
              <a:rPr lang="en-US" sz="2800" dirty="0">
                <a:cs typeface="Times New Roman" pitchFamily="18" charset="0"/>
              </a:rPr>
              <a:t>Use composite maps to identify areas </a:t>
            </a:r>
            <a:br>
              <a:rPr lang="en-US" sz="2800" dirty="0">
                <a:cs typeface="Times New Roman" pitchFamily="18" charset="0"/>
              </a:rPr>
            </a:br>
            <a:r>
              <a:rPr lang="en-US" sz="2800" dirty="0">
                <a:cs typeface="Times New Roman" pitchFamily="18" charset="0"/>
              </a:rPr>
              <a:t>most likely to support native, old forest communities</a:t>
            </a:r>
          </a:p>
          <a:p>
            <a:pPr lvl="1">
              <a:buFont typeface="Arial" charset="0"/>
              <a:buNone/>
              <a:defRPr/>
            </a:pPr>
            <a:endParaRPr lang="en-US" dirty="0"/>
          </a:p>
        </p:txBody>
      </p:sp>
      <p:pic>
        <p:nvPicPr>
          <p:cNvPr id="29700" name="Picture 8" descr="old growth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371600"/>
            <a:ext cx="3200400" cy="4267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9701" name="Picture 4" descr="brown_creeper_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8963" y="2362200"/>
            <a:ext cx="935037" cy="1371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9702" name="AutoShape 2" descr="data:image/jpg;base64,/9j/4AAQSkZJRgABAQAAAQABAAD/2wCEAAkGBhQQEBQUDxQUEBQUFBQUFRQQFRQUFBUVFRQVFBYUFRUXHCYeFxklGRQUHy8gIycpLCwsFR4xNTAqNSYrLCkBCQoKDgwOGg8PGiwkHyQsLCksKSwsLCwsLSwsKSwpLCwsKSwpLSwtLCkpLCwsLCwsKSwsLCwsKSksLCwpLCksKf/AABEIAMEBBQMBIgACEQEDEQH/xAAbAAEAAgMBAQAAAAAAAAAAAAAAAQYDBAUCB//EAEQQAAEDAgQDBgMGBQEECwAAAAEAAhEDIQQFEjEGQVETImFxgZEyQqEHFCNSsfAzYnLB4dFDgqLxFRYkNVNjg5Kys+L/xAAbAQEAAwEBAQEAAAAAAAAAAAAAAQQFAwIGB//EADARAAICAQMCBAQEBwAAAAAAAAABAgMRBBIhMUEFIlFhEzKRoUJSceEUFSOBwfDx/9oADAMBAAIRAxEAPwDfREX0ZkBERAEREAREQEJKlIQEKURAEREAREQBESEARIRAIUKVCEhEhEICQilCCEhAiAIiISQphEQBERASiIgCIpQEQiJCEkpCIgIRFKEEIpUIApREBCFSkICIRSiAhFKEICEUpCAhFMKEARSiAhEKIAohSolAEKIgIRSoQHpSohSgIUwkKEARFKAQilRCAIimEBCLzUqhokkDzMLQr5k0gjz8OU7bqlfra6eOr9ixXp5T9jfNUdfZeRiQSQJMeH91zKGJ1/CCIjy/dvqt5mG1gwTcXmFiXeMWp+VJF2Oih3MgxbObgPNeP+kGyQJcQJIaCbLA7DtpEQC5xho2J3A9Nl6Y8knS2LkE3/Xmqn861Oe30Ov8FWZnZgwRMtm1wV7+9N/ML7cp91r/AIhMNaCfHl4+691O0+EOo2O5Hd9l3r8bu/EkeJaKHY2GvB2IK9QtX701l6oYbXIEDzHhCxGsHGaTjHSZHur9fjMX80focJaJ9mb6lc6pj9Iu6DO0A25rFTr16pJoOpaP/Na9hA8SYBV+Gvqks8nB6WaOsQoWi+u6kJr4jCjwbqJ+hWo/i/DggF5P8zWnT9brtHVVS4TPDpmux2FK5zOIsO7aoPY/6I7iPDj/AGrfr/ou3xIPujx8OXodFeVxqnF+HBjUT4gWWsOJTVdppGmwfmqPj6LnPUVx6s9RqlLsWF7wNzHmtDEZ7RZ8TxPhf9FhpZAa8OfUfVB/8Md303/VdrB8BwDLW02/mfvv++qpS12eIIsLS+rOfRzSm8SHfQg+izGt4GOpt+q6jMvw+Gs2arups3/K0679RuPIdFZqnbPlrBxnCEejPAKhSitHA9KFKISERJQBElShBCBSFixWJFMSYEkC8gX6nlzUSkorLJUW3hGRxA3XLzHOdFme52taD0XPzPNiQb2B3Bi4u0QLgzy8FjyLIa2Y1CWgBjficdhN4B5uO/1WFq/ENsXJvbFd+5o1aZLryzTx2ZuqE+Efs+BXXyrgXEYmkKzXhuo2aZ+EAiZnxIHurvw59n1HDAuqhtao7mQC1vOGg+l97K1UqQaAGgAdBZfF6vxz8On+rL8akupT8HwIyk1oLi6JkmxnkRFhCw4rKXUCdIkdevtsvPE/2l0sPVNJje1LTDiDYXuB1XV4aztmMo6hd3zNPKdgqMrtXCCutXDLEVF8FPxmOeHgMaADEuImADeBuVixmduZLaTZgWJsZ8hK2eKHjDvIEu6ACTfkuBgKlV8vewBojS3nPmtXTp2xUscHieI8G9SqmofxS+DuC6By5N3XqtjB8LYHIdCVrVqetga9wbtJbI/VWbhfgj7xFSoToaRpDraovO12q9Xp9xxc8HLyzhvEVnSbM6bz/hdjGcNOwtCQznMdSV9Dw2GbRaAIA8NlQPtF4sE9jSe1rgdRcSLb2CvRoS6nNyKpicZiie5h4jmG6p9V0cpy7HVZNdjTTIgis4NEf0tkrHw5wvjcVoq9t+A43cx3ec0Eg6bb2hWvOaVHAUSIrVnvBa1jnOeCY5k2aL7rseSp1crwrHw2i1/raeYHOFs0uwpiRQoi27mg/U7KvVMVWcYLmUAflb33/wDtFljODYZc/XW6uqvhg9AQB5OIUYbB0cyzqiSWg04I2pgT/wAIVaflBqOmmxwB2Bt/kruUcGTDWNDZFg1ugOHUCNTvMNcPFZcTi6WGpnv9pVIjTTgtaDvqfJk+AJHgF0TwCq1cuDTEyecSY6ydldOB+B8PXa6tiamlgMCm0xPO56eS5mQZGav4lYQzdrOR8XdVa6TA0Q2w6BaFejlNZk8FWeoUeEWY5vQw7QzDUwABAtYeS4+NzapV+JxjpyWkSoV6vTwr6IqztlIEoihWDiEREIPSIVCEkooUhAQpReoQGLE4ltJjnvMNaC4+QVIfxCXFznu+OO635W7iWnnNvRdrjrE6MMGifxHgGOje9HuAqTh6fa1GtHzuDbxNyAsrX2Y8r6dWX9LDuWPh3KamYYgDemP4lQbR5/mK+1ZZgqeHptp0WhjG7Bv6nqfFVzJcA3CUA2m0N8JJk2kytDM/tIo0Htptc0uJAfUIL2UxIBcQy9Trpb0hfmmttv8AErtlS8q6L/LNz4Srhll5xWOZSY59UhrWiSSvl3EvH9XEEtwxNKlcNIMPf/VeR5BVPPOKK9cFr6xqNLi4ie7IMWECW3BFpg+C0cJWEX87Ak9dtlr6HwWNC324b+xWdn5TH/0fVq63BpOkFzj0A3N7nZfU/srwrKeHJ1h1R9y0btaLCQvn2BD6tUU6Uk1CW3MSHbzOwiV9Z4U4aZgaUNOp7viced5AHQBR47fFUqpvl9l6e5008eWzjfaCxrdDyIO0jmFRW5qdO5gmBY+Vwvo3GuHbWphjnBpJsTtPv0XrhnhTDYYaiO0d+Ygujw5r34O09Ok3yeL8qRpcFcGmq0VMQIYbtB1AnxPgvpWHptpNDWwAAq3i+KW0WEU2l5AswSCfcWHmqTmvHuIqu/Cii3Yhzmu/QFbywlwVnkt3H+ctZQLGvAe8hrAHAGSR/quFwx9nbtXaY5jTza0uDpN5Lxpj6qp4LH0RiBUxLadYagXCHOcesOcbGY5cl0eIeO61UltN5pUogMaYkR8xAlP1GCy57x0cMDSwTKQDCQe6IHXSxpA+qoWa8S1cS7VXeX/8LR4ANLQB5uK1KVGrUMtAbzlzg0H3Mn0CsGU8N4ZrteMqNfzLKc2O93mT7BqcInBxsvY6qYpMe6dwxoLT/vOAZ6w9WPD8M1hBcxwPKXRH/qvEjyptb5q1YfiXDUm6cLTbMf7Nsujz3PqVo1sdiqriRSe1u4Lre3Mrw5SYOHiOFarjFWq0Mc7vUqFtR6vc46qnm4ldvN+GcLToMptptDgQ6bzbkT4rpM1MY11ckHoP3C5WKxBe4n2Vvw/TynJzn0OGotUVhdTAGgCBskpKL6EywVCIhJAQqVCEAqFMKEJPSIiEBSEQICQvQXkL0EBT/tFd3aP9Tp9gtbgDIXVMQKti2nqJ5GdNo5GCV0OOqBcynF+9HutjhvKKmFDyZHdB1QAwksnSS42PkDv0K+a8ZVjjKMOrWDX0OFhs6nFvEJpUIpuGtxgQb6YMkeyoeVcOVMY4CnpbyLn/AAcyJO/hYHkrPU4ZdjHl7D2gJIkgtZ5E7xce6UuEsdRJFOpSYLyGSQ0E7SRMSvn6JVaOp1xklN9cmhNStkn2MXEGX0MBghQboqVnyXVIubg6R/KNgqnk9F73gN1T4bequWF+z6rVqB2JqSJvJ1T5HkvoGVZTQotDabQI/Z3XCfikNLDbF75PlvsPguby+Ejg8H8Ginpq1JLo2gRf6qy4+t2Y5RyvC2H41rOYHmqdxpxM2mzlJ2n9789liwrt11uZcnfKrRyMbmprYkjVLSSBEWI9PoV0cKaLXaXYg0ajeRJbPkDYqp5U2k5jnODn6jJc0gCTe82Hkuvl/CbMZSllR7HybVC10i9uS3La4VLa5OKXGcFeLcucZLnWx2GeWsq6H7Q6oAASeYDt/ZaeZ/ZtTxJDqbhT/pcGjyjQVU8RwDiqZJYC5hEd1xP0DSvOVVsZh6p0dowRBa4WsLSOvsrumuUV5LFJfc5Si2+Vgs+E+yxlEOdXqM0xAgOJHjqJEH0WngsNSZWLKWGbIJio7WfUBxK6eVZz94afvZYRza4HTHiDsV0aGbYKmPwwGxF2GW+l12WpcnhRZ4cMdzPgeCsNepUphrnfFeP+S22cMYFoLRTpgG53JMdSTK5FXOKuKDmYYGmB89jbwDtvqq6eF8aHl2uZNgXOcfNxgfRd64SfLPLwfQWYLC4cEtbTZNrAe0crrDjs7pNlrHAuG4HI9D++SrOH4LqObqxFR5vqImdR5SJiPBZHZRSwzZu97hbUANP8x6u/cK3VU5NROcpbVk8Y3HOqfEdumy00lF9FCChFRRlSlueWQiSkr2eCESUQBERAQilEB6REQBSFCkIQSFIULSznFinRfeCWkDreyhyUVlnqKbeDnVMcDU+8Od+DT1MY3UQHuBu50XLbCwubXC5dQ18a8kanUxJsNToG3dFmiw8FsZHwhVxg1v7lJohoNreA6eK6GaZlTy5g7ADtPhP/AOhzXzd9jsk2bVcFGPsVnF51Uwh0t7Wi4ESCSJ8+kyIP+FipcfYhttbnCTAe6ecx4rew2Pa11StimsrOqAQ14Do9DsuTl+S/eq3cZoYTJ0zDR4LhDR1Wva4ZZ6na61nJ2mfaTUGzWgnc35eGy1q/2g4iTpdpP8vlZTnHALqTC+k/WBctcO9HURYhVithyNwVM/CqaX5oIiOqlNcM7GP4vxTrPqO2i8bTNv8AC478U6q4ayXbbkkrAs9PCvFwCusYQrXlSR5bcix5Pw46t/CcPEOIBneB4LqfcsThHRBDReWw6fMbj2VawTKrTPLmCrRgsZTBHbOc5p+IG4Hi0TYrJ1TnnqpL0wWq4rHoMJxpUa8srOdTBMFzZBHiBN1kqZtUq6i6t2rGunUzuPAJ2MGbdIK4+d4Si6oTTcXjk4hwI/lgnZRlbmMBDgTPOf8AUXXmNFTSlCOGQ3JdS2VMjq1Q2pRrM0wJsdZtsS03/XzXFZwziKbyQ19MTuHDvbfCT67xtuu9k0P7oqQI2tbysYVlwuCfphzu1HoCPMEWWjWmlgrsr3DeaPZUDGioCdzUB/vsvogxADZdHmVQ8wzF9GfwxINi0GP969j5CF5pY59RveGibwLfRWqqpWPETnOaisss2YZ20yLkDbaCfJV6rWLjJMrGXKCVt0URqXuZ1lrmERFYOIUKUQkhFKIQQiJCAKFMIgJhSpRAF6a1eajtIkrh5nnRY61o5cyqt+pjUvc71UOf6HYxmPZRaS5Ysi4ffjCcRiB3G3p0z80cyDyWPJMnNdwq4sQyxbTPPxIWbi/jPSw0sII0iHu2DfXqsWy6y54+xpRrjBZPXE3GjMPTNOlGsiIHyqg0curYh/aVDobM6n+9gsmRZear+1qjtd4buSfzO6BXKhl+qHVN/wAvyhXdLo01umV79Q84icShw2Kpab6R8zhd3kOStGEwjabQGAADovbWxsvUrVhCMPlRQnNy6nuJsbg2918nzLGFtVwZ8OpwaHCbSV9XBXzTMsG1+LrMZLdOstbBdJbdzRGw+I9FW1sd0Uvc7aaW2TNOjjGn4mAeIhbX35nl5haRpwLCfJeKjbXHpzWHLTxZpxtaO/QwT6jO0YxzmGe82Itv+iy0skrPaHMYS1wkGWgEe69fZ9iiH1KUEsc3V1DTtfpI/QLtZUw0MS6jbQZeydwD8o9ZXdaCvbGfOG8P/cHP+Knlx+hxf+rdc/IB5uaszOFavMsb6k/2VwJXh7wN7ea0Y+H0Q/6U3qrJMruX5W9lZrA7UdyWgiP8L6dk+VgMa67XAaSDbyJHRV3IMCadV9Ss005HcdV00wZFiA8hzrTsIVnfnNJktDhMdR++SzLYxU3t6FyDbjllb4gpTV8RuuctrMMRreT1WqtrTw2QRnXSzIhAkorBxCKFKEhQpRCAoUqIQkIiIQEREBkhYMZixTaTziwWti86Y0GDfqqtmeZPqvDackrLv1v4YfUvVafvI3XcTuc0sN3/ACgc5Oy7uRcO6YrYwguA7renn1K1uHOH20Pxq41VD8I5N8vFdmrWLzLvboqFVM75cf3ZbnZGqPP0POYYl1YiDoa3pYnzVa+6fe8S7fsmWIGz3dfFes7zU1KrcNSJY5xhx2tEwOq7mBwYpMDW7ALZqohDyxX6v1M6y6UuWe6OGaz4QB5LMoXPzfOWYZsvNzOlouSf+atNpLJw6m1jMeyi3VUdpH6+Q5rgji6pUI+7Yd7wZ7zpi3jsPda2X5TVxNXtMaCGjS5jLaTMy0t5RZWqjRaxoawBoGwaIA9FzW6fPRfc9cIrVLibFveWsw/wzILXDbeHEgE+HNa2X5uyjiaj8TQdTfUILSWiWnTDgC6JBtsrkvNWg14h7Q4dHAEfVPhy/MN69Ch51hBTqlzPgqDWw2IE3LZFpB5LkVGyTz9FfsdlbqYmgKbqUlz6Ff8Ahf1NPyHyIVfoUKL3sqYYF/eAfhqo1uG5cWuAAqMgGAYNud1kaiMq5Zl3NCqSkuDU4bqGhiGPMhhlpMENhwjfYwYPorXmwbUNOrTdDmEw64a4AanDaTbwO638fgtnVpdhqQa+KuhsNeTp7rBDCWxtJk9JWkNNZnaVJbTd3RphrQ0W0uDdt/JcqtS2vgcc+p0lSk/iehs1c5pFrm0i/EVBYdk3Sybbl9+ovpN1nw+ZYjemyjhZBBc3U+sZixeTI25FcbJ64w7jRe4QTNMj5muJIM/MeS7pWjVV8Rf1G3jjHYqWT2Pyo035frA7d760H5zAne4bE+srYZRaNgB5L2SolW41wj0RXdkn1YlQiLocwiIhBClQVKEhQpUICZRQQgQBERAIREQHzurVqVqmmmCZ+niVacvyUUGgnvvK6GBwTKDR2cPc4SSbk+J8FtUqUb3K+f0+mlc/RGvZaq17nqm8kDUIIXtFC3a641x2xMyc3N5ZiqYVriCWgkGQYusqSi9ng0c5zHsKLnyNUQ0G8u5W5rm5Nkxee2xffquuA64YOUDr+iYINxtQ1Xt7lMllMO2JB7ziPZd8BeEtzz9CehKlQEXQ8noKZXlTKZBqZ3gjXw9Sm0w5wt0kGQD4GI9VT8gq1KDqlJ9R+GexpqMYNID6gaYFRwIMaSQCJ+KOaviquf4FhxLnVHdmThy5j5IHaUyefiLeyz9dWnXu9C3pZ4ltMvDXY48tGMGqoy2rWRrYG/DU7145Rt5K71uFMPoNOkHUS4SAxxLAY6OJAPsvnfBWApveS95YZ+BsNJjfU438oggt8l9awhboAbyEWBvAG83WDNbZGonwfL+I8HVcym1/ZnE03dwsAbUc0EmHEQDAAO3hK72Dc4029p8Wkao6xddLiPKg7Esrgjutc1wH5uR9iQtNbvh8cV7s9TL1T8+AoUqFoFUmFCIh5CIkoSEREAUKVCAKUUIAiBEACIUQGDBYXswATNltSihRGKisI9SbbyySVCISpPIWjnuO7HDvfedJAjkTYfVby4fGTv8AsjrxdvqJ2/fReZvEWyY9Ta4ewnZ4dgBmRqPm7vf3XTKwYUAU2xtpG3ksGJzZjHBg7zzs0blOIoYbZuk81ysx4kpUbag5x5NutelRxGI1CueypzZjdzHOeQWbLOHadFpBAqEmdThJ3sLrnmcuiwvX9j3iKMFfikyG06T3OIkWInnzQcWaG6q1F7AdvGP0XcDB0R1MHcA+ah1Sf4n9iVZFdji5fxlRqGH/AIR/m2PkVi4xxTG0mGYqBwfTIgwRfvDm07LbxvDFGq4uc2CYu0kbfRaWX8HhlUuquNRrY7MOvAj5uqNWY28P3/YJxTyVqljiKorEaC8l4DZi7iCAOkyvqfDudNc0EHe5HSYPtBVX4i4e7ZjTShr6Y7reThvp8D081p8IY9wc2XDTLWkOiRO2+20LI1mncXn7l+i3dwfWcZghVYYguvfrZVFzbqyYLElw8D0Nx6Lm5plxbqeSCJHUEz4RZevD7lGTg+5Gqrco5XY5agqSFELcM0hCiIQEQIUBKiURCAiIhIQopQEIiISJREQgzUqDn/CJjfw9TZeTSdq0wdW0QZnyW7gMW0U3scSyTIcJ6tPIT8v1Pr6p41vaiXHR3A5xnW4NdqO3Xbyhc90svg94RoPolsagWztIInlaV5XVdj6USWio8io5xe0maji7Tcn4bgx4cl6rV2Oa8mm1rYHZHRpL3kaHeYuXeGkKN77obV6nJDDExYc+XqVy+J8B2mDqkizRIP8ANyA6k+HVWF2ZUaVICq+YLi3QHmdTNQFRkXio2ntNgeULDWx1Gsxri3smsqCu0Opy4Fry7kYaCKdGw/M4XheJ2NppLJ6jBd2VDFZrV7tClTc10Na4uG3dB5bGPVdTL8mbTOo958XJ/t0WXKGg0aZ3JaCSRBJIkkjkSb+q3l0jDvLlnlvshChEXQ8EooRASpUIgJVJ4koijiCWxFRuogd2HSb+c391dVRs2w9TG480291tLulxGzRBJ8SSTAVbUx3Qxg7UPEsl14XzgvYIvHMRygHoYtCtlWmKrDBt4giOhHqvlnCXaUsYKMhjtRaXEahYzIB6wLr6Fw++uK1ZlR7HsaRo0Czp56hz5bbr5+UHXLjsasXuRy6tItJB5Lwu9nmAkdo0QfmAM7WlcEhfQ6e5WwyZV1WyWCFClQrBxEKVCIBCIiAIpUIAiIgCIiAIiICUREJCipt6f3RFDJRymfxvRb2N/gVP6H/oURcaPkPc+oy7+Ez+kfoFsIi79jmEREIJChEQAKURCAo/f0RFMep6RXn/APeTP6Kn/wBdVWLgn+DV82//ACKIvntZ87NbT/KXOt/Cd5O/QKnORFZ8M6SOGs7HhERa5nhERAQpREAKFEQkhERCAgREBJUIiE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9703" name="AutoShape 4" descr="data:image/jpg;base64,/9j/4AAQSkZJRgABAQAAAQABAAD/2wCEAAkGBhQQEBQUDxQUEBQUFBQUFRQQFRQUFBUVFRQVFBYUFRUXHCYeFxklGRQUHy8gIycpLCwsFR4xNTAqNSYrLCkBCQoKDgwOGg8PGiwkHyQsLCksKSwsLCwsLSwsKSwpLCwsKSwpLSwtLCkpLCwsLCwsKSwsLCwsKSksLCwpLCksKf/AABEIAMEBBQMBIgACEQEDEQH/xAAbAAEAAgMBAQAAAAAAAAAAAAAAAQYDBAUCB//EAEQQAAEDAgQDBgMGBQEECwAAAAEAAhEDIQQFEjEGQVETImFxgZEyQqEHFCNSsfAzYnLB4dFDgqLxFRYkNVNjg5Kys+L/xAAbAQEAAwEBAQEAAAAAAAAAAAAAAQQFAwIGB//EADARAAICAQMCBAQEBwAAAAAAAAABAgMRBBIhMUEFIlFhEzKRoUJSceEUFSOBwfDx/9oADAMBAAIRAxEAPwDfREX0ZkBERAEREAREQEJKlIQEKURAEREAREQBESEARIRAIUKVCEhEhEICQilCCEhAiAIiISQphEQBERASiIgCIpQEQiJCEkpCIgIRFKEEIpUIApREBCFSkICIRSiAhFKEICEUpCAhFMKEARSiAhEKIAohSolAEKIgIRSoQHpSohSgIUwkKEARFKAQilRCAIimEBCLzUqhokkDzMLQr5k0gjz8OU7bqlfra6eOr9ixXp5T9jfNUdfZeRiQSQJMeH91zKGJ1/CCIjy/dvqt5mG1gwTcXmFiXeMWp+VJF2Oih3MgxbObgPNeP+kGyQJcQJIaCbLA7DtpEQC5xho2J3A9Nl6Y8knS2LkE3/Xmqn861Oe30Ov8FWZnZgwRMtm1wV7+9N/ML7cp91r/AIhMNaCfHl4+691O0+EOo2O5Hd9l3r8bu/EkeJaKHY2GvB2IK9QtX701l6oYbXIEDzHhCxGsHGaTjHSZHur9fjMX80focJaJ9mb6lc6pj9Iu6DO0A25rFTr16pJoOpaP/Na9hA8SYBV+Gvqks8nB6WaOsQoWi+u6kJr4jCjwbqJ+hWo/i/DggF5P8zWnT9brtHVVS4TPDpmux2FK5zOIsO7aoPY/6I7iPDj/AGrfr/ou3xIPujx8OXodFeVxqnF+HBjUT4gWWsOJTVdppGmwfmqPj6LnPUVx6s9RqlLsWF7wNzHmtDEZ7RZ8TxPhf9FhpZAa8OfUfVB/8Md303/VdrB8BwDLW02/mfvv++qpS12eIIsLS+rOfRzSm8SHfQg+izGt4GOpt+q6jMvw+Gs2arups3/K0679RuPIdFZqnbPlrBxnCEejPAKhSitHA9KFKISERJQBElShBCBSFixWJFMSYEkC8gX6nlzUSkorLJUW3hGRxA3XLzHOdFme52taD0XPzPNiQb2B3Bi4u0QLgzy8FjyLIa2Y1CWgBjficdhN4B5uO/1WFq/ENsXJvbFd+5o1aZLryzTx2ZuqE+Efs+BXXyrgXEYmkKzXhuo2aZ+EAiZnxIHurvw59n1HDAuqhtao7mQC1vOGg+l97K1UqQaAGgAdBZfF6vxz8On+rL8akupT8HwIyk1oLi6JkmxnkRFhCw4rKXUCdIkdevtsvPE/2l0sPVNJje1LTDiDYXuB1XV4aztmMo6hd3zNPKdgqMrtXCCutXDLEVF8FPxmOeHgMaADEuImADeBuVixmduZLaTZgWJsZ8hK2eKHjDvIEu6ACTfkuBgKlV8vewBojS3nPmtXTp2xUscHieI8G9SqmofxS+DuC6By5N3XqtjB8LYHIdCVrVqetga9wbtJbI/VWbhfgj7xFSoToaRpDraovO12q9Xp9xxc8HLyzhvEVnSbM6bz/hdjGcNOwtCQznMdSV9Dw2GbRaAIA8NlQPtF4sE9jSe1rgdRcSLb2CvRoS6nNyKpicZiie5h4jmG6p9V0cpy7HVZNdjTTIgis4NEf0tkrHw5wvjcVoq9t+A43cx3ec0Eg6bb2hWvOaVHAUSIrVnvBa1jnOeCY5k2aL7rseSp1crwrHw2i1/raeYHOFs0uwpiRQoi27mg/U7KvVMVWcYLmUAflb33/wDtFljODYZc/XW6uqvhg9AQB5OIUYbB0cyzqiSWg04I2pgT/wAIVaflBqOmmxwB2Bt/kruUcGTDWNDZFg1ugOHUCNTvMNcPFZcTi6WGpnv9pVIjTTgtaDvqfJk+AJHgF0TwCq1cuDTEyecSY6ydldOB+B8PXa6tiamlgMCm0xPO56eS5mQZGav4lYQzdrOR8XdVa6TA0Q2w6BaFejlNZk8FWeoUeEWY5vQw7QzDUwABAtYeS4+NzapV+JxjpyWkSoV6vTwr6IqztlIEoihWDiEREIPSIVCEkooUhAQpReoQGLE4ltJjnvMNaC4+QVIfxCXFznu+OO635W7iWnnNvRdrjrE6MMGifxHgGOje9HuAqTh6fa1GtHzuDbxNyAsrX2Y8r6dWX9LDuWPh3KamYYgDemP4lQbR5/mK+1ZZgqeHptp0WhjG7Bv6nqfFVzJcA3CUA2m0N8JJk2kytDM/tIo0Htptc0uJAfUIL2UxIBcQy9Trpb0hfmmttv8AErtlS8q6L/LNz4Srhll5xWOZSY59UhrWiSSvl3EvH9XEEtwxNKlcNIMPf/VeR5BVPPOKK9cFr6xqNLi4ie7IMWECW3BFpg+C0cJWEX87Ak9dtlr6HwWNC324b+xWdn5TH/0fVq63BpOkFzj0A3N7nZfU/srwrKeHJ1h1R9y0btaLCQvn2BD6tUU6Uk1CW3MSHbzOwiV9Z4U4aZgaUNOp7viced5AHQBR47fFUqpvl9l6e5008eWzjfaCxrdDyIO0jmFRW5qdO5gmBY+Vwvo3GuHbWphjnBpJsTtPv0XrhnhTDYYaiO0d+Ygujw5r34O09Ok3yeL8qRpcFcGmq0VMQIYbtB1AnxPgvpWHptpNDWwAAq3i+KW0WEU2l5AswSCfcWHmqTmvHuIqu/Cii3Yhzmu/QFbywlwVnkt3H+ctZQLGvAe8hrAHAGSR/quFwx9nbtXaY5jTza0uDpN5Lxpj6qp4LH0RiBUxLadYagXCHOcesOcbGY5cl0eIeO61UltN5pUogMaYkR8xAlP1GCy57x0cMDSwTKQDCQe6IHXSxpA+qoWa8S1cS7VXeX/8LR4ANLQB5uK1KVGrUMtAbzlzg0H3Mn0CsGU8N4ZrteMqNfzLKc2O93mT7BqcInBxsvY6qYpMe6dwxoLT/vOAZ6w9WPD8M1hBcxwPKXRH/qvEjyptb5q1YfiXDUm6cLTbMf7Nsujz3PqVo1sdiqriRSe1u4Lre3Mrw5SYOHiOFarjFWq0Mc7vUqFtR6vc46qnm4ldvN+GcLToMptptDgQ6bzbkT4rpM1MY11ckHoP3C5WKxBe4n2Vvw/TynJzn0OGotUVhdTAGgCBskpKL6EywVCIhJAQqVCEAqFMKEJPSIiEBSEQICQvQXkL0EBT/tFd3aP9Tp9gtbgDIXVMQKti2nqJ5GdNo5GCV0OOqBcynF+9HutjhvKKmFDyZHdB1QAwksnSS42PkDv0K+a8ZVjjKMOrWDX0OFhs6nFvEJpUIpuGtxgQb6YMkeyoeVcOVMY4CnpbyLn/AAcyJO/hYHkrPU4ZdjHl7D2gJIkgtZ5E7xce6UuEsdRJFOpSYLyGSQ0E7SRMSvn6JVaOp1xklN9cmhNStkn2MXEGX0MBghQboqVnyXVIubg6R/KNgqnk9F73gN1T4bequWF+z6rVqB2JqSJvJ1T5HkvoGVZTQotDabQI/Z3XCfikNLDbF75PlvsPguby+Ejg8H8Ginpq1JLo2gRf6qy4+t2Y5RyvC2H41rOYHmqdxpxM2mzlJ2n9789liwrt11uZcnfKrRyMbmprYkjVLSSBEWI9PoV0cKaLXaXYg0ajeRJbPkDYqp5U2k5jnODn6jJc0gCTe82Hkuvl/CbMZSllR7HybVC10i9uS3La4VLa5OKXGcFeLcucZLnWx2GeWsq6H7Q6oAASeYDt/ZaeZ/ZtTxJDqbhT/pcGjyjQVU8RwDiqZJYC5hEd1xP0DSvOVVsZh6p0dowRBa4WsLSOvsrumuUV5LFJfc5Si2+Vgs+E+yxlEOdXqM0xAgOJHjqJEH0WngsNSZWLKWGbIJio7WfUBxK6eVZz94afvZYRza4HTHiDsV0aGbYKmPwwGxF2GW+l12WpcnhRZ4cMdzPgeCsNepUphrnfFeP+S22cMYFoLRTpgG53JMdSTK5FXOKuKDmYYGmB89jbwDtvqq6eF8aHl2uZNgXOcfNxgfRd64SfLPLwfQWYLC4cEtbTZNrAe0crrDjs7pNlrHAuG4HI9D++SrOH4LqObqxFR5vqImdR5SJiPBZHZRSwzZu97hbUANP8x6u/cK3VU5NROcpbVk8Y3HOqfEdumy00lF9FCChFRRlSlueWQiSkr2eCESUQBERAQilEB6REQBSFCkIQSFIULSznFinRfeCWkDreyhyUVlnqKbeDnVMcDU+8Od+DT1MY3UQHuBu50XLbCwubXC5dQ18a8kanUxJsNToG3dFmiw8FsZHwhVxg1v7lJohoNreA6eK6GaZlTy5g7ADtPhP/AOhzXzd9jsk2bVcFGPsVnF51Uwh0t7Wi4ESCSJ8+kyIP+FipcfYhttbnCTAe6ecx4rew2Pa11StimsrOqAQ14Do9DsuTl+S/eq3cZoYTJ0zDR4LhDR1Wva4ZZ6na61nJ2mfaTUGzWgnc35eGy1q/2g4iTpdpP8vlZTnHALqTC+k/WBctcO9HURYhVithyNwVM/CqaX5oIiOqlNcM7GP4vxTrPqO2i8bTNv8AC478U6q4ayXbbkkrAs9PCvFwCusYQrXlSR5bcix5Pw46t/CcPEOIBneB4LqfcsThHRBDReWw6fMbj2VawTKrTPLmCrRgsZTBHbOc5p+IG4Hi0TYrJ1TnnqpL0wWq4rHoMJxpUa8srOdTBMFzZBHiBN1kqZtUq6i6t2rGunUzuPAJ2MGbdIK4+d4Si6oTTcXjk4hwI/lgnZRlbmMBDgTPOf8AUXXmNFTSlCOGQ3JdS2VMjq1Q2pRrM0wJsdZtsS03/XzXFZwziKbyQ19MTuHDvbfCT67xtuu9k0P7oqQI2tbysYVlwuCfphzu1HoCPMEWWjWmlgrsr3DeaPZUDGioCdzUB/vsvogxADZdHmVQ8wzF9GfwxINi0GP969j5CF5pY59RveGibwLfRWqqpWPETnOaisss2YZ20yLkDbaCfJV6rWLjJMrGXKCVt0URqXuZ1lrmERFYOIUKUQkhFKIQQiJCAKFMIgJhSpRAF6a1eajtIkrh5nnRY61o5cyqt+pjUvc71UOf6HYxmPZRaS5Ysi4ffjCcRiB3G3p0z80cyDyWPJMnNdwq4sQyxbTPPxIWbi/jPSw0sII0iHu2DfXqsWy6y54+xpRrjBZPXE3GjMPTNOlGsiIHyqg0curYh/aVDobM6n+9gsmRZear+1qjtd4buSfzO6BXKhl+qHVN/wAvyhXdLo01umV79Q84icShw2Kpab6R8zhd3kOStGEwjabQGAADovbWxsvUrVhCMPlRQnNy6nuJsbg2918nzLGFtVwZ8OpwaHCbSV9XBXzTMsG1+LrMZLdOstbBdJbdzRGw+I9FW1sd0Uvc7aaW2TNOjjGn4mAeIhbX35nl5haRpwLCfJeKjbXHpzWHLTxZpxtaO/QwT6jO0YxzmGe82Itv+iy0skrPaHMYS1wkGWgEe69fZ9iiH1KUEsc3V1DTtfpI/QLtZUw0MS6jbQZeydwD8o9ZXdaCvbGfOG8P/cHP+Knlx+hxf+rdc/IB5uaszOFavMsb6k/2VwJXh7wN7ea0Y+H0Q/6U3qrJMruX5W9lZrA7UdyWgiP8L6dk+VgMa67XAaSDbyJHRV3IMCadV9Ss005HcdV00wZFiA8hzrTsIVnfnNJktDhMdR++SzLYxU3t6FyDbjllb4gpTV8RuuctrMMRreT1WqtrTw2QRnXSzIhAkorBxCKFKEhQpRCAoUqIQkIiIQEREBkhYMZixTaTziwWti86Y0GDfqqtmeZPqvDackrLv1v4YfUvVafvI3XcTuc0sN3/ACgc5Oy7uRcO6YrYwguA7renn1K1uHOH20Pxq41VD8I5N8vFdmrWLzLvboqFVM75cf3ZbnZGqPP0POYYl1YiDoa3pYnzVa+6fe8S7fsmWIGz3dfFes7zU1KrcNSJY5xhx2tEwOq7mBwYpMDW7ALZqohDyxX6v1M6y6UuWe6OGaz4QB5LMoXPzfOWYZsvNzOlouSf+atNpLJw6m1jMeyi3VUdpH6+Q5rgji6pUI+7Yd7wZ7zpi3jsPda2X5TVxNXtMaCGjS5jLaTMy0t5RZWqjRaxoawBoGwaIA9FzW6fPRfc9cIrVLibFveWsw/wzILXDbeHEgE+HNa2X5uyjiaj8TQdTfUILSWiWnTDgC6JBtsrkvNWg14h7Q4dHAEfVPhy/MN69Ch51hBTqlzPgqDWw2IE3LZFpB5LkVGyTz9FfsdlbqYmgKbqUlz6Ff8Ahf1NPyHyIVfoUKL3sqYYF/eAfhqo1uG5cWuAAqMgGAYNud1kaiMq5Zl3NCqSkuDU4bqGhiGPMhhlpMENhwjfYwYPorXmwbUNOrTdDmEw64a4AanDaTbwO638fgtnVpdhqQa+KuhsNeTp7rBDCWxtJk9JWkNNZnaVJbTd3RphrQ0W0uDdt/JcqtS2vgcc+p0lSk/iehs1c5pFrm0i/EVBYdk3Sybbl9+ovpN1nw+ZYjemyjhZBBc3U+sZixeTI25FcbJ64w7jRe4QTNMj5muJIM/MeS7pWjVV8Rf1G3jjHYqWT2Pyo035frA7d760H5zAne4bE+srYZRaNgB5L2SolW41wj0RXdkn1YlQiLocwiIhBClQVKEhQpUICZRQQgQBERAIREQHzurVqVqmmmCZ+niVacvyUUGgnvvK6GBwTKDR2cPc4SSbk+J8FtUqUb3K+f0+mlc/RGvZaq17nqm8kDUIIXtFC3a641x2xMyc3N5ZiqYVriCWgkGQYusqSi9ng0c5zHsKLnyNUQ0G8u5W5rm5Nkxee2xffquuA64YOUDr+iYINxtQ1Xt7lMllMO2JB7ziPZd8BeEtzz9CehKlQEXQ8noKZXlTKZBqZ3gjXw9Sm0w5wt0kGQD4GI9VT8gq1KDqlJ9R+GexpqMYNID6gaYFRwIMaSQCJ+KOaviquf4FhxLnVHdmThy5j5IHaUyefiLeyz9dWnXu9C3pZ4ltMvDXY48tGMGqoy2rWRrYG/DU7145Rt5K71uFMPoNOkHUS4SAxxLAY6OJAPsvnfBWApveS95YZ+BsNJjfU438oggt8l9awhboAbyEWBvAG83WDNbZGonwfL+I8HVcym1/ZnE03dwsAbUc0EmHEQDAAO3hK72Dc4029p8Wkao6xddLiPKg7Esrgjutc1wH5uR9iQtNbvh8cV7s9TL1T8+AoUqFoFUmFCIh5CIkoSEREAUKVCAKUUIAiBEACIUQGDBYXswATNltSihRGKisI9SbbyySVCISpPIWjnuO7HDvfedJAjkTYfVby4fGTv8AsjrxdvqJ2/fReZvEWyY9Ta4ewnZ4dgBmRqPm7vf3XTKwYUAU2xtpG3ksGJzZjHBg7zzs0blOIoYbZuk81ysx4kpUbag5x5NutelRxGI1CueypzZjdzHOeQWbLOHadFpBAqEmdThJ3sLrnmcuiwvX9j3iKMFfikyG06T3OIkWInnzQcWaG6q1F7AdvGP0XcDB0R1MHcA+ah1Sf4n9iVZFdji5fxlRqGH/AIR/m2PkVi4xxTG0mGYqBwfTIgwRfvDm07LbxvDFGq4uc2CYu0kbfRaWX8HhlUuquNRrY7MOvAj5uqNWY28P3/YJxTyVqljiKorEaC8l4DZi7iCAOkyvqfDudNc0EHe5HSYPtBVX4i4e7ZjTShr6Y7reThvp8D081p8IY9wc2XDTLWkOiRO2+20LI1mncXn7l+i3dwfWcZghVYYguvfrZVFzbqyYLElw8D0Nx6Lm5plxbqeSCJHUEz4RZevD7lGTg+5Gqrco5XY5agqSFELcM0hCiIQEQIUBKiURCAiIhIQopQEIiISJREQgzUqDn/CJjfw9TZeTSdq0wdW0QZnyW7gMW0U3scSyTIcJ6tPIT8v1Pr6p41vaiXHR3A5xnW4NdqO3Xbyhc90svg94RoPolsagWztIInlaV5XVdj6USWio8io5xe0maji7Tcn4bgx4cl6rV2Oa8mm1rYHZHRpL3kaHeYuXeGkKN77obV6nJDDExYc+XqVy+J8B2mDqkizRIP8ANyA6k+HVWF2ZUaVICq+YLi3QHmdTNQFRkXio2ntNgeULDWx1Gsxri3smsqCu0Opy4Fry7kYaCKdGw/M4XheJ2NppLJ6jBd2VDFZrV7tClTc10Na4uG3dB5bGPVdTL8mbTOo958XJ/t0WXKGg0aZ3JaCSRBJIkkjkSb+q3l0jDvLlnlvshChEXQ8EooRASpUIgJVJ4koijiCWxFRuogd2HSb+c391dVRs2w9TG480291tLulxGzRBJ8SSTAVbUx3Qxg7UPEsl14XzgvYIvHMRygHoYtCtlWmKrDBt4giOhHqvlnCXaUsYKMhjtRaXEahYzIB6wLr6Fw++uK1ZlR7HsaRo0Czp56hz5bbr5+UHXLjsasXuRy6tItJB5Lwu9nmAkdo0QfmAM7WlcEhfQ6e5WwyZV1WyWCFClQrBxEKVCIBCIiAIpUIAiIgCIiAIiICUREJCipt6f3RFDJRymfxvRb2N/gVP6H/oURcaPkPc+oy7+Ez+kfoFsIi79jmEREIJChEQAKURCAo/f0RFMep6RXn/APeTP6Kn/wBdVWLgn+DV82//ACKIvntZ87NbT/KXOt/Cd5O/QKnORFZ8M6SOGs7HhERa5nhERAQpREAKFEQkhERCAgREBJUIiE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9704" name="AutoShape 6" descr="data:image/jpg;base64,/9j/4AAQSkZJRgABAQAAAQABAAD/2wCEAAkGBhQQEBQUDxQUEBQUFBQUFRQQFRQUFBUVFRQVFBYUFRUXHCYeFxklGRQUHy8gIycpLCwsFR4xNTAqNSYrLCkBCQoKDgwOGg8PGiwkHyQsLCksKSwsLCwsLSwsKSwpLCwsKSwpLSwtLCkpLCwsLCwsKSwsLCwsKSksLCwpLCksKf/AABEIAMEBBQMBIgACEQEDEQH/xAAbAAEAAgMBAQAAAAAAAAAAAAAAAQYDBAUCB//EAEQQAAEDAgQDBgMGBQEECwAAAAEAAhEDIQQFEjEGQVETImFxgZEyQqEHFCNSsfAzYnLB4dFDgqLxFRYkNVNjg5Kys+L/xAAbAQEAAwEBAQEAAAAAAAAAAAAAAQQFAwIGB//EADARAAICAQMCBAQEBwAAAAAAAAABAgMRBBIhMUEFIlFhEzKRoUJSceEUFSOBwfDx/9oADAMBAAIRAxEAPwDfREX0ZkBERAEREAREQEJKlIQEKURAEREAREQBESEARIRAIUKVCEhEhEICQilCCEhAiAIiISQphEQBERASiIgCIpQEQiJCEkpCIgIRFKEEIpUIApREBCFSkICIRSiAhFKEICEUpCAhFMKEARSiAhEKIAohSolAEKIgIRSoQHpSohSgIUwkKEARFKAQilRCAIimEBCLzUqhokkDzMLQr5k0gjz8OU7bqlfra6eOr9ixXp5T9jfNUdfZeRiQSQJMeH91zKGJ1/CCIjy/dvqt5mG1gwTcXmFiXeMWp+VJF2Oih3MgxbObgPNeP+kGyQJcQJIaCbLA7DtpEQC5xho2J3A9Nl6Y8knS2LkE3/Xmqn861Oe30Ov8FWZnZgwRMtm1wV7+9N/ML7cp91r/AIhMNaCfHl4+691O0+EOo2O5Hd9l3r8bu/EkeJaKHY2GvB2IK9QtX701l6oYbXIEDzHhCxGsHGaTjHSZHur9fjMX80focJaJ9mb6lc6pj9Iu6DO0A25rFTr16pJoOpaP/Na9hA8SYBV+Gvqks8nB6WaOsQoWi+u6kJr4jCjwbqJ+hWo/i/DggF5P8zWnT9brtHVVS4TPDpmux2FK5zOIsO7aoPY/6I7iPDj/AGrfr/ou3xIPujx8OXodFeVxqnF+HBjUT4gWWsOJTVdppGmwfmqPj6LnPUVx6s9RqlLsWF7wNzHmtDEZ7RZ8TxPhf9FhpZAa8OfUfVB/8Md303/VdrB8BwDLW02/mfvv++qpS12eIIsLS+rOfRzSm8SHfQg+izGt4GOpt+q6jMvw+Gs2arups3/K0679RuPIdFZqnbPlrBxnCEejPAKhSitHA9KFKISERJQBElShBCBSFixWJFMSYEkC8gX6nlzUSkorLJUW3hGRxA3XLzHOdFme52taD0XPzPNiQb2B3Bi4u0QLgzy8FjyLIa2Y1CWgBjficdhN4B5uO/1WFq/ENsXJvbFd+5o1aZLryzTx2ZuqE+Efs+BXXyrgXEYmkKzXhuo2aZ+EAiZnxIHurvw59n1HDAuqhtao7mQC1vOGg+l97K1UqQaAGgAdBZfF6vxz8On+rL8akupT8HwIyk1oLi6JkmxnkRFhCw4rKXUCdIkdevtsvPE/2l0sPVNJje1LTDiDYXuB1XV4aztmMo6hd3zNPKdgqMrtXCCutXDLEVF8FPxmOeHgMaADEuImADeBuVixmduZLaTZgWJsZ8hK2eKHjDvIEu6ACTfkuBgKlV8vewBojS3nPmtXTp2xUscHieI8G9SqmofxS+DuC6By5N3XqtjB8LYHIdCVrVqetga9wbtJbI/VWbhfgj7xFSoToaRpDraovO12q9Xp9xxc8HLyzhvEVnSbM6bz/hdjGcNOwtCQznMdSV9Dw2GbRaAIA8NlQPtF4sE9jSe1rgdRcSLb2CvRoS6nNyKpicZiie5h4jmG6p9V0cpy7HVZNdjTTIgis4NEf0tkrHw5wvjcVoq9t+A43cx3ec0Eg6bb2hWvOaVHAUSIrVnvBa1jnOeCY5k2aL7rseSp1crwrHw2i1/raeYHOFs0uwpiRQoi27mg/U7KvVMVWcYLmUAflb33/wDtFljODYZc/XW6uqvhg9AQB5OIUYbB0cyzqiSWg04I2pgT/wAIVaflBqOmmxwB2Bt/kruUcGTDWNDZFg1ugOHUCNTvMNcPFZcTi6WGpnv9pVIjTTgtaDvqfJk+AJHgF0TwCq1cuDTEyecSY6ydldOB+B8PXa6tiamlgMCm0xPO56eS5mQZGav4lYQzdrOR8XdVa6TA0Q2w6BaFejlNZk8FWeoUeEWY5vQw7QzDUwABAtYeS4+NzapV+JxjpyWkSoV6vTwr6IqztlIEoihWDiEREIPSIVCEkooUhAQpReoQGLE4ltJjnvMNaC4+QVIfxCXFznu+OO635W7iWnnNvRdrjrE6MMGifxHgGOje9HuAqTh6fa1GtHzuDbxNyAsrX2Y8r6dWX9LDuWPh3KamYYgDemP4lQbR5/mK+1ZZgqeHptp0WhjG7Bv6nqfFVzJcA3CUA2m0N8JJk2kytDM/tIo0Htptc0uJAfUIL2UxIBcQy9Trpb0hfmmttv8AErtlS8q6L/LNz4Srhll5xWOZSY59UhrWiSSvl3EvH9XEEtwxNKlcNIMPf/VeR5BVPPOKK9cFr6xqNLi4ie7IMWECW3BFpg+C0cJWEX87Ak9dtlr6HwWNC324b+xWdn5TH/0fVq63BpOkFzj0A3N7nZfU/srwrKeHJ1h1R9y0btaLCQvn2BD6tUU6Uk1CW3MSHbzOwiV9Z4U4aZgaUNOp7viced5AHQBR47fFUqpvl9l6e5008eWzjfaCxrdDyIO0jmFRW5qdO5gmBY+Vwvo3GuHbWphjnBpJsTtPv0XrhnhTDYYaiO0d+Ygujw5r34O09Ok3yeL8qRpcFcGmq0VMQIYbtB1AnxPgvpWHptpNDWwAAq3i+KW0WEU2l5AswSCfcWHmqTmvHuIqu/Cii3Yhzmu/QFbywlwVnkt3H+ctZQLGvAe8hrAHAGSR/quFwx9nbtXaY5jTza0uDpN5Lxpj6qp4LH0RiBUxLadYagXCHOcesOcbGY5cl0eIeO61UltN5pUogMaYkR8xAlP1GCy57x0cMDSwTKQDCQe6IHXSxpA+qoWa8S1cS7VXeX/8LR4ANLQB5uK1KVGrUMtAbzlzg0H3Mn0CsGU8N4ZrteMqNfzLKc2O93mT7BqcInBxsvY6qYpMe6dwxoLT/vOAZ6w9WPD8M1hBcxwPKXRH/qvEjyptb5q1YfiXDUm6cLTbMf7Nsujz3PqVo1sdiqriRSe1u4Lre3Mrw5SYOHiOFarjFWq0Mc7vUqFtR6vc46qnm4ldvN+GcLToMptptDgQ6bzbkT4rpM1MY11ckHoP3C5WKxBe4n2Vvw/TynJzn0OGotUVhdTAGgCBskpKL6EywVCIhJAQqVCEAqFMKEJPSIiEBSEQICQvQXkL0EBT/tFd3aP9Tp9gtbgDIXVMQKti2nqJ5GdNo5GCV0OOqBcynF+9HutjhvKKmFDyZHdB1QAwksnSS42PkDv0K+a8ZVjjKMOrWDX0OFhs6nFvEJpUIpuGtxgQb6YMkeyoeVcOVMY4CnpbyLn/AAcyJO/hYHkrPU4ZdjHl7D2gJIkgtZ5E7xce6UuEsdRJFOpSYLyGSQ0E7SRMSvn6JVaOp1xklN9cmhNStkn2MXEGX0MBghQboqVnyXVIubg6R/KNgqnk9F73gN1T4bequWF+z6rVqB2JqSJvJ1T5HkvoGVZTQotDabQI/Z3XCfikNLDbF75PlvsPguby+Ejg8H8Ginpq1JLo2gRf6qy4+t2Y5RyvC2H41rOYHmqdxpxM2mzlJ2n9789liwrt11uZcnfKrRyMbmprYkjVLSSBEWI9PoV0cKaLXaXYg0ajeRJbPkDYqp5U2k5jnODn6jJc0gCTe82Hkuvl/CbMZSllR7HybVC10i9uS3La4VLa5OKXGcFeLcucZLnWx2GeWsq6H7Q6oAASeYDt/ZaeZ/ZtTxJDqbhT/pcGjyjQVU8RwDiqZJYC5hEd1xP0DSvOVVsZh6p0dowRBa4WsLSOvsrumuUV5LFJfc5Si2+Vgs+E+yxlEOdXqM0xAgOJHjqJEH0WngsNSZWLKWGbIJio7WfUBxK6eVZz94afvZYRza4HTHiDsV0aGbYKmPwwGxF2GW+l12WpcnhRZ4cMdzPgeCsNepUphrnfFeP+S22cMYFoLRTpgG53JMdSTK5FXOKuKDmYYGmB89jbwDtvqq6eF8aHl2uZNgXOcfNxgfRd64SfLPLwfQWYLC4cEtbTZNrAe0crrDjs7pNlrHAuG4HI9D++SrOH4LqObqxFR5vqImdR5SJiPBZHZRSwzZu97hbUANP8x6u/cK3VU5NROcpbVk8Y3HOqfEdumy00lF9FCChFRRlSlueWQiSkr2eCESUQBERAQilEB6REQBSFCkIQSFIULSznFinRfeCWkDreyhyUVlnqKbeDnVMcDU+8Od+DT1MY3UQHuBu50XLbCwubXC5dQ18a8kanUxJsNToG3dFmiw8FsZHwhVxg1v7lJohoNreA6eK6GaZlTy5g7ADtPhP/AOhzXzd9jsk2bVcFGPsVnF51Uwh0t7Wi4ESCSJ8+kyIP+FipcfYhttbnCTAe6ecx4rew2Pa11StimsrOqAQ14Do9DsuTl+S/eq3cZoYTJ0zDR4LhDR1Wva4ZZ6na61nJ2mfaTUGzWgnc35eGy1q/2g4iTpdpP8vlZTnHALqTC+k/WBctcO9HURYhVithyNwVM/CqaX5oIiOqlNcM7GP4vxTrPqO2i8bTNv8AC478U6q4ayXbbkkrAs9PCvFwCusYQrXlSR5bcix5Pw46t/CcPEOIBneB4LqfcsThHRBDReWw6fMbj2VawTKrTPLmCrRgsZTBHbOc5p+IG4Hi0TYrJ1TnnqpL0wWq4rHoMJxpUa8srOdTBMFzZBHiBN1kqZtUq6i6t2rGunUzuPAJ2MGbdIK4+d4Si6oTTcXjk4hwI/lgnZRlbmMBDgTPOf8AUXXmNFTSlCOGQ3JdS2VMjq1Q2pRrM0wJsdZtsS03/XzXFZwziKbyQ19MTuHDvbfCT67xtuu9k0P7oqQI2tbysYVlwuCfphzu1HoCPMEWWjWmlgrsr3DeaPZUDGioCdzUB/vsvogxADZdHmVQ8wzF9GfwxINi0GP969j5CF5pY59RveGibwLfRWqqpWPETnOaisss2YZ20yLkDbaCfJV6rWLjJMrGXKCVt0URqXuZ1lrmERFYOIUKUQkhFKIQQiJCAKFMIgJhSpRAF6a1eajtIkrh5nnRY61o5cyqt+pjUvc71UOf6HYxmPZRaS5Ysi4ffjCcRiB3G3p0z80cyDyWPJMnNdwq4sQyxbTPPxIWbi/jPSw0sII0iHu2DfXqsWy6y54+xpRrjBZPXE3GjMPTNOlGsiIHyqg0curYh/aVDobM6n+9gsmRZear+1qjtd4buSfzO6BXKhl+qHVN/wAvyhXdLo01umV79Q84icShw2Kpab6R8zhd3kOStGEwjabQGAADovbWxsvUrVhCMPlRQnNy6nuJsbg2918nzLGFtVwZ8OpwaHCbSV9XBXzTMsG1+LrMZLdOstbBdJbdzRGw+I9FW1sd0Uvc7aaW2TNOjjGn4mAeIhbX35nl5haRpwLCfJeKjbXHpzWHLTxZpxtaO/QwT6jO0YxzmGe82Itv+iy0skrPaHMYS1wkGWgEe69fZ9iiH1KUEsc3V1DTtfpI/QLtZUw0MS6jbQZeydwD8o9ZXdaCvbGfOG8P/cHP+Knlx+hxf+rdc/IB5uaszOFavMsb6k/2VwJXh7wN7ea0Y+H0Q/6U3qrJMruX5W9lZrA7UdyWgiP8L6dk+VgMa67XAaSDbyJHRV3IMCadV9Ss005HcdV00wZFiA8hzrTsIVnfnNJktDhMdR++SzLYxU3t6FyDbjllb4gpTV8RuuctrMMRreT1WqtrTw2QRnXSzIhAkorBxCKFKEhQpRCAoUqIQkIiIQEREBkhYMZixTaTziwWti86Y0GDfqqtmeZPqvDackrLv1v4YfUvVafvI3XcTuc0sN3/ACgc5Oy7uRcO6YrYwguA7renn1K1uHOH20Pxq41VD8I5N8vFdmrWLzLvboqFVM75cf3ZbnZGqPP0POYYl1YiDoa3pYnzVa+6fe8S7fsmWIGz3dfFes7zU1KrcNSJY5xhx2tEwOq7mBwYpMDW7ALZqohDyxX6v1M6y6UuWe6OGaz4QB5LMoXPzfOWYZsvNzOlouSf+atNpLJw6m1jMeyi3VUdpH6+Q5rgji6pUI+7Yd7wZ7zpi3jsPda2X5TVxNXtMaCGjS5jLaTMy0t5RZWqjRaxoawBoGwaIA9FzW6fPRfc9cIrVLibFveWsw/wzILXDbeHEgE+HNa2X5uyjiaj8TQdTfUILSWiWnTDgC6JBtsrkvNWg14h7Q4dHAEfVPhy/MN69Ch51hBTqlzPgqDWw2IE3LZFpB5LkVGyTz9FfsdlbqYmgKbqUlz6Ff8Ahf1NPyHyIVfoUKL3sqYYF/eAfhqo1uG5cWuAAqMgGAYNud1kaiMq5Zl3NCqSkuDU4bqGhiGPMhhlpMENhwjfYwYPorXmwbUNOrTdDmEw64a4AanDaTbwO638fgtnVpdhqQa+KuhsNeTp7rBDCWxtJk9JWkNNZnaVJbTd3RphrQ0W0uDdt/JcqtS2vgcc+p0lSk/iehs1c5pFrm0i/EVBYdk3Sybbl9+ovpN1nw+ZYjemyjhZBBc3U+sZixeTI25FcbJ64w7jRe4QTNMj5muJIM/MeS7pWjVV8Rf1G3jjHYqWT2Pyo035frA7d760H5zAne4bE+srYZRaNgB5L2SolW41wj0RXdkn1YlQiLocwiIhBClQVKEhQpUICZRQQgQBERAIREQHzurVqVqmmmCZ+niVacvyUUGgnvvK6GBwTKDR2cPc4SSbk+J8FtUqUb3K+f0+mlc/RGvZaq17nqm8kDUIIXtFC3a641x2xMyc3N5ZiqYVriCWgkGQYusqSi9ng0c5zHsKLnyNUQ0G8u5W5rm5Nkxee2xffquuA64YOUDr+iYINxtQ1Xt7lMllMO2JB7ziPZd8BeEtzz9CehKlQEXQ8noKZXlTKZBqZ3gjXw9Sm0w5wt0kGQD4GI9VT8gq1KDqlJ9R+GexpqMYNID6gaYFRwIMaSQCJ+KOaviquf4FhxLnVHdmThy5j5IHaUyefiLeyz9dWnXu9C3pZ4ltMvDXY48tGMGqoy2rWRrYG/DU7145Rt5K71uFMPoNOkHUS4SAxxLAY6OJAPsvnfBWApveS95YZ+BsNJjfU438oggt8l9awhboAbyEWBvAG83WDNbZGonwfL+I8HVcym1/ZnE03dwsAbUc0EmHEQDAAO3hK72Dc4029p8Wkao6xddLiPKg7Esrgjutc1wH5uR9iQtNbvh8cV7s9TL1T8+AoUqFoFUmFCIh5CIkoSEREAUKVCAKUUIAiBEACIUQGDBYXswATNltSihRGKisI9SbbyySVCISpPIWjnuO7HDvfedJAjkTYfVby4fGTv8AsjrxdvqJ2/fReZvEWyY9Ta4ewnZ4dgBmRqPm7vf3XTKwYUAU2xtpG3ksGJzZjHBg7zzs0blOIoYbZuk81ysx4kpUbag5x5NutelRxGI1CueypzZjdzHOeQWbLOHadFpBAqEmdThJ3sLrnmcuiwvX9j3iKMFfikyG06T3OIkWInnzQcWaG6q1F7AdvGP0XcDB0R1MHcA+ah1Sf4n9iVZFdji5fxlRqGH/AIR/m2PkVi4xxTG0mGYqBwfTIgwRfvDm07LbxvDFGq4uc2CYu0kbfRaWX8HhlUuquNRrY7MOvAj5uqNWY28P3/YJxTyVqljiKorEaC8l4DZi7iCAOkyvqfDudNc0EHe5HSYPtBVX4i4e7ZjTShr6Y7reThvp8D081p8IY9wc2XDTLWkOiRO2+20LI1mncXn7l+i3dwfWcZghVYYguvfrZVFzbqyYLElw8D0Nx6Lm5plxbqeSCJHUEz4RZevD7lGTg+5Gqrco5XY5agqSFELcM0hCiIQEQIUBKiURCAiIhIQopQEIiISJREQgzUqDn/CJjfw9TZeTSdq0wdW0QZnyW7gMW0U3scSyTIcJ6tPIT8v1Pr6p41vaiXHR3A5xnW4NdqO3Xbyhc90svg94RoPolsagWztIInlaV5XVdj6USWio8io5xe0maji7Tcn4bgx4cl6rV2Oa8mm1rYHZHRpL3kaHeYuXeGkKN77obV6nJDDExYc+XqVy+J8B2mDqkizRIP8ANyA6k+HVWF2ZUaVICq+YLi3QHmdTNQFRkXio2ntNgeULDWx1Gsxri3smsqCu0Opy4Fry7kYaCKdGw/M4XheJ2NppLJ6jBd2VDFZrV7tClTc10Na4uG3dB5bGPVdTL8mbTOo958XJ/t0WXKGg0aZ3JaCSRBJIkkjkSb+q3l0jDvLlnlvshChEXQ8EooRASpUIgJVJ4koijiCWxFRuogd2HSb+c391dVRs2w9TG480291tLulxGzRBJ8SSTAVbUx3Qxg7UPEsl14XzgvYIvHMRygHoYtCtlWmKrDBt4giOhHqvlnCXaUsYKMhjtRaXEahYzIB6wLr6Fw++uK1ZlR7HsaRo0Czp56hz5bbr5+UHXLjsasXuRy6tItJB5Lwu9nmAkdo0QfmAM7WlcEhfQ6e5WwyZV1WyWCFClQrBxEKVCIBCIiAIpUIAiIgCIiAIiICUREJCipt6f3RFDJRymfxvRb2N/gVP6H/oURcaPkPc+oy7+Ez+kfoFsIi79jmEREIJChEQAKURCAo/f0RFMep6RXn/APeTP6Kn/wBdVWLgn+DV82//ACKIvntZ87NbT/KXOt/Cd5O/QKnORFZ8M6SOGs7HhERa5nhERAQpREAKFEQkhERCAgREBJUIiE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9705" name="AutoShape 8" descr="data:image/jpg;base64,/9j/4AAQSkZJRgABAQAAAQABAAD/2wCEAAkGBhQSERUTExQWFRUWGR8aGBgYGBkeGhwbHR0bGhweHB4YHyYgIR8kHBwdHy8gIycpLCwtHB4xNTAqNSYrLCkBCQoKDgwOGg8PGiwkHyQpLCwsLCkpLCwsLCwsKSwsKSwsLCwsLCwsLCwsKSwsKSwsLCwpLCwsLCwsLCwsLCwpLP/AABEIAMIBAwMBIgACEQEDEQH/xAAbAAACAgMBAAAAAAAAAAAAAAAEBQMGAAECB//EAEAQAAICAAUCBAQDBQcDBAMBAAECAxEABBIhMQVBEyJRYQYycYEjQpEUUqGxwQczYnKC0eEV8PFDU5KyJGPCFv/EABoBAAMBAQEBAAAAAAAAAAAAAAABAgMEBQb/xAAoEQACAgEEAgIBBAMAAAAAAAAAAQIRIQMSMUEEYSJRcQUTofAUYoH/2gAMAwEAAhEDEQA/APPNzjNGCxDjsR4CWQZTpzyuEjRnc8KoJJ+gGIXBUkEURsQcewdK6Vk8hB4xmKzMDHrO9NsW8NV9NhzuMKvhL4Py2Zp5S8nkMkg4+YkJVbm6s4lzSIUyk9I+HczmWVY4mphqDHZNINFtR20g7XgHqsBgmeFmViholDa/Y49m6vkmtkWZhETsi6VChRShCtml7jizjxzP9AcySFASFO5xEZttjUrYEMziNsxgWRGHb29v1wwzPw5mIoY8xJE6RSfIxGx/qL7WN+2NbLs4jkvB0Ed4Dyoxa+l/C80hACHcWPpgx2KxG+XwNNFWLl8U/DYyyoQb1DcehxUZ2w8PKC7A9OCYUxxGmDY48FDImiwFNBhuawNMowhMW6MbBOJ2TFk+H4YGgdZlOxvUtagK7XtgeAcqQn+G+hjNSMrFwFUm0XUb9KsfzxLL8JqTUWZiYg1pYlG37EPQv74tPwzl4YSTFOKbY+IpUgb99x/HAPWugZMN4pzBIO5CAkmxfJofqcZ7nZnvtiqH4KmpWIsHYlSD/wDU4axdLfLNQRJI2osGG3cA3YI57HBGRzMM0TRwL4arwdtbEdy3b6DEPQIIZCY3WnU8mzY+5wU6yDd4DDmNUbIrNG10Vb8SEnnZqJBx1l+nUvmVSx3sa1T76v8AbDPqGYWBPIyJsR+YknjgeUEdid8JXlV4do52f9/zFWPrZqsRtsV2LOowlCXDCx84XUBvwbNbg+mDYQZiqSModdwClrIPU1R45s4zIxmHS0+XDAvs2qwdj5WslCCT9jWHHQ8zCZA7rH4QBUo48yk+Xygg03YDbfEpZoBRLCYSqSBX7xtdCu6kncV2GFLTyPFGiJSoSWIvzMPUk1t6YsXxD00x2khjKu/kl1LR2sA0fwzVA2KJHIwP8N5lBE2uMyaJix3BTgabo6iL7iwcJr5UxJ4I8kulS9o0DAaozqAYCjoJolTq4PY1gqfp7xlMzl2SRWWMssYt12t9SDml2JoX3F4ZrFEC7OiiKXzEK2kxb6a0HanvV6AYGhy0eUDJ4skEjDysbMbje2sVV3QH1N7412vsVnHxB0mGWNJnHhQgE61TzaiaUaLvQR3NYA6f0CeGNsyJFKBSsRV1NgncEG6B9BviwZ3qjZYL4s/jwS+XS1FoytWdjpKhuMKs/k5YR4uWmUlwWeJN1ZRRLKOB7qDdnbDqx30JXy5kOtFQKa28QrvW+3bezWN4L6bDkXiVpZswkjWWVNOkEkmhe+MxlchbBz0f4eQZZ1kEZln1BHZhUaJtrGrgMw2buKw3y/wqJMnFlV0FonDzSCiBqskA8sQpHHtg7qTQSvHk/M60imMAA0uw8Rt2HrpABw2yWVTIZVwzCl1OaAHlv33N7D7AYtSbdBusAn6fGlx63DzatNopIU/O2gikUDlu/tilZnKQCRly2e8NYwqreoNIR/kAFCzvi15z4gdcos6hi2nzysAAxYWIow25Goi6FeXvhVl83lIldpVaTMSfKJYSiHVV6FqxR5Y7mq74ibvBLJ+nxEqygm6qzso/2GGnTvhfKxZaQPKCTZklB2B50pe3HsbwmhVm1SKyxnYlAtx7CuLvfAGU+KozmgmYBeJVOlYRSq55JU+o2w06XA1g4g+KlZhlocpHLEh8kLC7YE2xB/Ow771ZxXv7QfjHOZseFLl3giifzKVPz70GNUCAeMXHq/xNHCAvT4dEhvVIYgr6ewBrzf8AGB8h8SieE5fMwPJq+RG/u99yWPzarsg9rxCltecjjJJnm3QenPPIEQW3p9Mes9I6gU0qjbqukhhuD6DCH4YySQHUyMGsgV2vjD/p+S1TOp21bg+vcY2fyFOVmdQmDQyvmQDpFL/vjyLMTAk/XF++N8+Qkkem9+e4rFX6J8KST7nZcODUUVpvDFUBwYrYkynRGfM+Aps3gr4i6R+yyeHqDbXtjTcro0sXvJgr/pchi8YLacXgAC8WjoOZYxCEHys2+CTpBKVIi6h0WJIIjZEj8jtR74J6F0gLM8ZOpSLscYD+I5zJmAo4WgKw86TnhDHJf942wFXiZMzk3QJP1RYXdIRW1ff2wp6wjOUgB35P1OHnS+jrIr8GQG7sD+eK3m5tOYBv5TziYoiKtknQUaCfQ3fFmz3RfCaPMJTCTYj0rHLZqOPRIYgzXYa9/wBCCD98WaXrSLGUlhdAdwwAK3XqDW+KeC7V2JeuTsioAaY0Qv5T9R3v15GNdO6gguOTXA/+c6ST2BHlN46zK5aZN3qidJZTyPQixX0OA8jCI28J5IzE3Y2Qv0/w/wAsJ0DywjqeSSKKTSS2qwyE6lN+w4PuMI+kLCVrMNMjtsCqB0dQPzrYOocWN8MPDgilbzM8SUANwpLE/I12o43IIs4IzH7NXgOZ1JokMFdFJO3y+YUPz/bbEYYhNm+oxpIUDeKulVJdXj8RR/6bAjZl7N3qsDwSjKXmIgkkL2AjnYn0K2CSt7/riw5+OJFRdcsiSDysfDZK+WvEIIBwpg6NEviG2cc6EZH0BdzI2lTSjYUu/rthStjSaGEOcbMQBowkALqQ1/LsdQABLUx0ix7YK6YJflMJbf5dBaJmokkqK8M1fmNgYrw6dJCrSwuXRadJFUVX5ww1agK3Aw5XqMYUmQNHf4jlTYcaSFZA7aTZry1t74qLALz3w9pswlJAx/EhL03N/hlgAKNDYm8LYofAlXL6tcBOyyMY2RhRqxvfpvvgvJ/HsOkQOGlQ7KJlQAVsBY49S2BeudCWvHi0mM2xW9xR+ZQSfKOLvCl9oORkOgIbPjyCyTXhRmrJ7v5j98axX4fiORQBrfb/AAk/x9MaxNhZafhqWYMUyypmHXd2Ynw4Xs3bAXI9d/0wz6n4hUSZnNwwnVahohrpfVXJ39FI9LxXOlf9P8OEB58q8qmQ0ZACOAB62BsQN8DdWOWjb9o0JIt+HDHTmNqBt5HO5IJ47n2rBGNJ2S8YH3UJo80Y5niYHYqwm0yGqpim+m+RQxXepZaU5jWzM43osSx3N8nDr4Xmj0mVU1NVINFKWuga9AOO+Js0czFI1Rx6CLJlKremjQU789hV4M1bEpKsiPxnQEEGj3wl6camehqsXix9Q69JKakrTzpUeUXzV4TpAFYutg4YnJjHIsWIa/lGI48y37Tqs1gnJKCuq/rgqLpHiRO5tWXjbnDIoZwUt2dm323H/nG8tnI2cPvacj+WAP2+kChdwBq33+owpjkbxx4ZB1b79xfesJuh0+Rx18p+1KwQOrDzD698GzyRwrSD7YSZjMSJIZBQFhaPHv8Axw1iAaTQBZ7n+NYlX2U1miudG6ayyzZmQaFANducVPO5nxZGbmzj0r4sRpMtIqMEEfI9fYYrnwX8MpJFJNL8q2K73jePs2VcifpHRnmbSo3q98S5ZGjcrwytzeLlB1KJIw4UVprahioZecGST33F798DdoV3gl6F0RsxmSrE7GyfTDnq3TakBHyxkKx9cMOgMsMDTKR4jbAH1wL17qetCWFV3Aok++M29wNXhAfUc0sQ/DI83p/XC3LdNQRtLKDv8v1w18OMpqkoEDthM2baeQB/LGOKxUXtEn9GxKZItPNcY76JnZUBQSMvbSaK/wDxaxh4rLAtqq+GhtrA1E+qnn/TdHAUmSWZzPE6RLYALsBb/wD89tjh7gtE7dXAU6svQqtUZI7b2q8WfS8Cp8Q5m/wwZFO1lgwAHa62+mCs1mczDHrcrIpI17IbBP7y7gX98L5en02sQzQtXzRNY/QgH05xm74FZxlc7JDqDiJhJdruQl9mC0QvfvjRRtUcTHWauNowSa/dYCiVqvcc4ndgFJba9tdvC+/bcFf4gY4zOacwELJIqgbt4UZ4P/uR+bf19sJ8FJkOdk/ZidExRyPMjC1buAVIo79629cTZX43d6QxRDxNKs0ZWI+wfY0Nq9DiPpjpKyoIo2a6DEzsd/6XyMMOr5aCRxl3NsNvwYxufQEm9I49cNYKfFijOSLDNShoi1NJG8lrKDRolNhf2xYcp1yGSIp4MuURWOwiEsGogfvC/lA2BH1wPJ0kkmGAHMwkA+HIyiQDZToYEWLOwP8Aziv5fMJl2c+NmI2RvJFQ3O+rWSdFcbb3eKuuCa7HGY+Hocw2oSQF7ADRvps7CjHJ7clTQxz1fKLFGIkVVBX+9Sa9Y1cuhO49hhKnV43VpDlVdzsW1GvqVXgm9yNjg7pGZhkBR0y1GqUSNEAd+WKl2PHcDbCeR0yHK/E2cgQRJPEFTYAhTtz3F43hNL8Nz2fw2I5BUqQQdxVtjeJ2ioc9Pmj/AGlgspy6xLIqPet2/KEBY7DTwdqFkbnDCHqYbLFZI10OtJDCojDUf7yR922YChfm37DEPWIoVkldtUk54/BWONGuqqzdKKAG2ARmgmjSrkEnxXMdn7Ac/wBMN4Jw2MOh5dB/feKprY02kGxwUNV74J6pCqupWiTvzuff646zPUYEEfheI6m9f4fmvsACfKPrzgPqOcV2BWJ0PYsy0fXYYVMjBOFqgTzjueALu3pgFIyw1HscTyyllN71hoVDOOJRECrCyaI7jDrp+ZkRAp4O1+3GKx0eUEAuLjvSwvfDfqRMGldVofNGb2F9icVFhQH8UR6dDCy291zhf0nJLLGXV6kS9r5Ht74OnzhkmQOuzKR965xXmR4HerF3RxL5LTpDtJNSEHsd/wCe+NZXr4LkKoUn3/rhXluogwEblydziTpOUMsgAIsDDiiEm2OM31lIIaYamJ1eoP1OCulSvJk3IUKZWul22+mK5n2//IRXUlVNEDDzqHUzQjyq1Q39QMa4NKpC7rsOrRHCp8vzb/rgJY41A5EnfisMc5nHgZCjEOR5tsQZaBJZ28WyWQlCtCm9/Ue2MXLJXC9hvT8hJI3igVGm3O2qr45wwzSI0PmG5P3v6YK6bkSII2U6tW5H7pFqw/8AH8scQwGXXO5RdBKoDVMRViu53wlaFu6Kz18UypyTyB2xZf8AoKokKuCPMocEUfMR3OOI8ogeQMA2sA222n6X6YC6h8SodlLyKhvyg8je/N9ORikrJq3gk+KOnzzhhEn4aNRA4Fbb97wrznw/NCquwUMKsXYIIumA3ojDPpPxJmJ51VINVuXIJpfN+8e4HtdYdde+FJ21TG3s6mVNyvbYfmAHcb+2MtTV04NQclf5L/bnWEefZfpiSMyoyoxFeG5Ao/4TwRfG94uMImEahZzq07g6T7GjVH7YJg6Zk5IWsCUAWCNnB9u4PsfTFVMc+XYsuuSCOgVPKjtX/GLtomVLA6z2RLpu2r2kZqJHsKGFEuRmKOWKha2AUadj6bAfXDKLqS5sKoUGP17j2YYmz/SBAn4UoQfmVmBQj/Kxvn0w+TNWIejSZgHSqrpJ8wQaSfqw4HsMO4YZQ8jsgiKLQKre+2k8ghfcb4rEOflVzoZZd9ltqH3FCh74sefzs02WbUyKVXXojBs6eSxO9UThWW2E5DKPmIkeJWOh1DtqB+XzNdgV7DcDC/LdNlilm8WMSalGtlYaQK1HUe5oUQN7+uIFzUKhgPHhvdCCSoOndwY6YAn8tVxhV1jqpMcUn7W8jC9S2dansboWCAOd8V+BxwyXOZSWeVZIk0zUSrRIfDZV9e+rtVV64i6T0M5tiG0oykhlJTUW3LeGi7mv07Xg/pU+bmRkikWSRVNR6Awbgmio9DydrBBwVJ8PTyeQT5dWZQWjURwurMNtfl1c7bc4ZoJJvhN9R0xZnT2sqp/SjX0vGYtWVy+fjRUGXzJ0irGZWj6/kPfGYMgKnykQj4LE7aiSf0vjA+T1qSrHVXy++COnZpGYqS8xJG7+UV+t/bHU2lJR6d8KjK8nbQ+TUy0w4PthNIx8QC8WLqGaBTjb1xVXbRKDzvhv0TWRjkpPOVPHphl0vJl5CVqu4O2K0uZLS7bXi3ZJVROfriUOmVxiwnYKDsd1HcYdzMzRGrcAbDn/AMYRZ2IibWnDdx64f5fpM+lXj5IogcMPU13w+GCi+UI6aSMrqYGPcL7d6PtgrJZlXgZJAbHDc4ZS9JljbX4R3UhgRx+mE0WqEEkWjXx2wsVYjjpDKokqm7D/ALOGXwwnnZu+k4UdIgsuL25w86dCVRn34OLi8FGjmeGZQ1NeC2yyvrlViljjj7bYTZWViGBHJ2vDOKz5bACnj1PphN9kpsJ6aAZiSobSlURYN/19Djs9LUErYD6gUBG5HqL7fxxLI/gKTpH4lWSLKjsQf5j0xNnIW0I6sheIgqQfn7gLqG9rYr19MQl9g3kkyMUnmVWMUTUzOFNRyAgN9Na+m1jtiTr0YktrVGWtJuhIXqz2Aqt75sDfHShm1tbAyNqNE8FR5Sp2FG97vDDo0SGVWkpj+WyKUDitzjDX8iGknLmjfT0nLkii/s/knKtmpzpAoInYdhZ2Fb9sOBDk+nRV5Y0vltyT6k8k4VfHWSzSRGXJzSJXmZFrf3UEH9MeO9Z67PPYnmkcjlXLAj3qqrHlacNX9Sy9Sl2uzsfw4R6hm/7WMmshRLIG4bT5b+4u/oPvgjpn9q+UZQXk0WaOpGFHsCarcfbHhDKQLBrDLJdFhmQStOsdbOGA524810fpjo1f0bxYxy5ErWke4Zg5OQeMgFTMp1xkW23Neouz61hP8Q5JQSEYsAQSeRv648k6dlZFkLRvXhkmx6XVj3xZum/Gk8bBYohJLfzOWHtRVdKkbn5rx1eL4stH4udr2Z6jjqLjIx/6WPFR2QBWO9bfywxzmSy6uxeOo0FkqCT7d/WsLcz8TZ1mqXKZUnnZSDX+hsE9VkcwESR+GZFrTd7sLG57bjHc0ksM42muySTKpGadWjfUSqlQBSDVXfzE0AKPOCMznTp2YNPKuh2NAID85a6o9qPGAM/nrRUfzToTpYHUCdO24JWh5jfPlAxrL9LhOh9bOWILkltXvfr3xnEX5JPh7q1LJljTUToLVvp1EDfsdh/8dxjcKx/shDxRu4lePdRqQbODt3sneq/hgPOMriNMv5P2cv59Vg2Axs7VfFVttjUUaSlmj1mzurgsboBipHzURx2vfD4G3Y0X4LR2WSLXCHQENG+ySCwwII41Le3r3xVs1m55iFllEroTWtVPBFAON2J5F9sWXKNMlM8hXLlLdCfIwPlUAU25BUgHvjTZTLJqnkBbKx+WNDYeWUbEKf3NwxN962w+eC7+isP0jNkkgPub8obT9qvGYu2U65m5UEiSCNW+VEZFVRwAAdxjMRguyrZOfQxBG91grNsFO5+YYWFxrIHHbHE0nnB3NY15M+eQ6XPtXhsf/GFvUTq2O1DbDDMdOLKshtRwGPF+mEfUoXUnUDuNjXbE0GDiGUrTc74vEvT1XLxO0lGQXp/5xWuk9DlOX8erj1ab2+b6Yt3xDkWZstEq76QP4YaSHLABkotBFjynuexxbelw+GGkDbEBRvtvziODpeiE6iCSNJG23/friaaHwIY0Y2aL2bN+l4DKyROshBmJGshKWrsH2+mKf0tBmNRAIsnyjtfbFsynTg+VKmgJPM5HpjXwpkPADeUEsaSxz2GJaGjcHw3BHlZWVCW23PINf74R9IyrFAhJ3fdN+PXFgz3VnDPGQEbVpYA3YvnngjffEmZmjgeNTY1igy9jWoGiLF+o98TwAL1b4fjmkbwyVZRYFbk+m1YqHUsi8bRgEqWYWfQ3Vn9cXM9RaVZSGUeZUtTRPe9/Ud9sLc6iTSl2YhFAAI0inFXVc/XCbwUo2wWHp7M0kbSElDu5JMbAgaQBVhjuf51hrBlvCj0jUwHcnb/TfAxw8vmVUQ+238T9cFwfB+ZzIPisERuKJvTtz6E4lxc8Lg6oQ2AEebRmKhhftRP6nAsvUXDsBsBsCSCW+wxbsn8PdPg/B8RS5584s+t+/tgjpy9Py7MsYRnUW7AatI923F+13jX/AA4voe8qfSfirNWVKIygWT2AG/m3BG3cX9DhhnM/0zNP4WZESzbXZANkbASLV/c/bBPV55swWESLBl05cgF370AOAeLOKDmM5Dl9U88SSyyHyxEcg9xqu9h8x9qvHjeR4vjvVqF7v9ebNVOSWS2T/wBmGRGvShp128zNRHcG9uceedQ+FoMtfjOBp3BB3P2BJvtvXBwHmOp5iOwrOitvos0vJoXXA2222wnm6yxV1JsOQSTztfH8P0x2aXg68cvVtfyTLUX0MulztmZvByyaFXz2T5qUNVk7WWI/hi+QfCsccjReKXcLblAS18kG+T39sKf7N8gI4/F5LbsLrWRfhxb8g14hI478Yb9DzDJmJ2eRQwv8SiU1H3Xnc88Y7VFLCOOc7Yv68WijZC0mq6qgDp9GI3s9heBNMjI5CWoAawdlsAjf3H6cYt+a8KHQ8kizhG86rpcvIwNlqOwri/b1wLBKkiSiGJRL/eCPc/KK3HyjyktY/wAI3w6IyVlgiNGyFw60XOrhmJIINUFANU2++CoZ6jmjC7xMWBBLNoY7UV2ofYb4gzsAXxJH2YyBfDZSLUrzood6N3jGyskE4nkJoNpdjsVJB0khTuoO23IwlaCvsGmgWOeJ21LFmACSF4deSu9NuAd/U4YQ59ooGMbHSswZqJUMrbGwNhbUbHpiP4iRRMkieG5RAzR/kBANHf5lI7ht8QZaa4XF2CFMi2LKi2GnaxwfbfCfNDoKaJZIxIpVQ8xaTUSFUJYRTsewJ29R7YX9R6mWzAMh1Iiq4U9gDqAX67bnm98C9IzbLl5EN6W0EehJJDVXfSGO/oca65HTCc6SxkZmQEeUGiAVUgjy0dsLoKbF3UmCSMAAOGokkrqAbTddrr7YzGdZlDTMVFjYWoJGygGiQSRYOMwf8HksidJMvhvp0xu2nVyLwv6p0hopzGGuu/r+uHnw91BXBiB76gPcHDH4o6QdSsKLPQ2PB4o+mNF2TYL8PZITQ05tUJLITWqqsL/iw4691mGWBgkYIVQg1hSQOdq47b4DzEYy8fggWb8wYUQTV0ccvMkYWSgwOm0O4NAjf027d8ZO7sblY5Tp48GEBAFoHyjnYb+52wb1VYhmksbKtahd6m4/T2wP+0R3HpDAHTw1gL9Oxxrq/VkjzJZ9QXVqBAu9K2AQDfzEcYq6KimwqBhSIV33LXxV/rhfnlDTVrPnNEbkBV9z/PEuR6mS5klY6yPKRQ3J7etA4KXwXG5Kk7B6N36beuKu0Z0EdLyscmqmNUQFHNep+uMzSorNRNAUoA71yPQ3gjJhShdTsqV5e9Ggd+9fTnCubqjeIVEep/mFkgHTzdjnAsoOxJmeptI6HwyAfLWrZ0G5okcqRdE3uawf1fJrMjxLW1MnGxIuh5u/9MRZfLF/wpFuFzrGogEFh2W71We2NCaS6ZUiW9K2pZnIrSY1vU21hgfKO5HGKgm2VtbeAPpkpDCQmroMpU2ZLK0ook7+nOD8sGkdliXW6mmfTax99KgbF/8ACDt3ONWqqwQEM12+oavNs3nOwOny2o2GwvnBX/8As4sqvg5aDUwFBAaA/wAxHyr3NnUx3o46Y6CibxSigV+g53yPGhUsSQCw1ihep621E8KDpHe8KOo5HqHhiXMSsin9+ago7XZolva/YHDDr39qcsaDTEikiiWbUSe9AUAPr9NsVTIQZ/q8uoanAOztsi/5Rxx6D74ptQRWWQRqjSKpa7Nfr+6Dv+uPVlysORywpNyLo7uxr7UPsMJsuMt0WMCSTxcwe0aK0lnbk/KMRdbzeZlhEoi8Ivwsht6/eY8KPbHF5HmrTj+fspRsrs8ec6jKxeQQRKCFUWFX6D19z9sFv8L5aCMyzy+Oyiyx9uw3v9cR5aGaKFmD+I7fKBsg9Ws8j3wlk6fPKNErnSxBc3ud+Bj5zU1ZajfzUY+v7Zuklwsk/wASzS5sCGIVH5GKgDlrrUfYYovWekvDIUKkEGrrY9rHtj1fLlQy0AFVar+A/hjWdhWZ1OkE3S+XV3vjvxdYfjfqL0mtOMfj/Ip6d5sC6UmuOOCJdJZALJPlXSA8xBFefdfpjg55PHGXhI8FNhqr5zsXvj23PHptgjO5x0IjhMiJKNLSSCizE7UV3VTQUKDQxXOnsY5wpssp5q7o3e/O2PoGedVsnn63qzOvSwQHSVU9gKNCqs87g19sPpJVIV8vmTl5mQj8Q6SU2PlYDSFBB8xq+Kwqzfw9I+X8WOLTTkBgSxZmYgAgcV/G7wO8BAOWpbRwy6yxJdVIZB3G5O3G2H+RrA9yGYGdhkj8VvG/cI1qAoA1KzbjUbOxAHvWEZzIiLRTprSiAwAsLwGXf2ujvYGGeXyEKhBKWSWVlKmMqEj1AbSWB3FlbIAP6Z1TIy5gAIYcxIDzE8d+4Kc2RybIw+UNrImnl/B0xyrLDZNfLIOyl1HFbbA+vqcZ0TprPqRP70Kw02ArIVNmzQtducWDq/ww08EfhZePLmNT4hp/E27aBZbc87nCvpGfaPMaMwLJQxq7qygBq7FbsECvcd8S+QaIoskPDgjB0EqsmoRs5d6JCeU7BVazYNEnEkxl1+NCiTKAQ2mnZwRuWUkkVewoUN6GLLBk8ygR2LMqgiNVTUEQjQg1KQw1LvVD33GEfV+kRlygmEcxT5WimVub1GgSfXg7nfjAOvsA6XkFWFAxF1Zseu/73vjMOMtBl1RVmzkhlA8+l6W/QXGTQ4+2MwZGVrp0DRuDuCDsfXF+kkGYjAsamFrve4G4/TFX+IXeWNXIIAOlaFCvQYn6OkiQqSSELCnr5WHuO2HebMn6CopS5MZB1KaW639t+4xDnSI2VSAaYHY7EXuK9t8P/wBnSd9Q0khvxwt+7akv1A9cIuvZgLasup9Nq4q69x6+/wCuJlwMsfVc/oc1CpGlUjAPrwwI7/XEebV9ZJCsdBj1MvmsrqO/F9rwBnc8pSKXhajLFB5ttr325wzXqL3EkjamBJLn3UEagNtuPbByzVT+LRuPPxyRRtajw49yym9Vd/UXgWHOxSaCSVYtbCqqqtQzG9XcCu/IxrLhUiaZtJAJ2P5Vs78f99sUP4j+PUaR/wBmh0g8FyTv2ZVFAH3s4tRbM9rbtHqWf66YhCAPIZRrYE7i6Ng7j1xB1TqUMMiySuqFb/MCADx5eb+l748uyT9T6gP7xxHfzHZftpFk/TFly/wRHlqdoZMy4BZmkUtxudEQu/q5I9sW1TRotP7GPT+rNOJDlwIssGotId3JHzyEEsFrYRR1qO3AY47AAs2xseZm2dx21V/dx+kacj1wKc/LOVZqUD5EFEKONq2LercdgBtibMSpGpLsFA5s0Bf7xPc/cnsDxjshGlbK4IswzuKJ0IOSNiQP3a+UV6b+4wqM26xwqV1fKKJZieKG3PqaB7E8YXdR+LzIdGXUtf5iNv8ASvr7nf0C4v3wN8LjLxNmMw/4jbl23YX+VS3BPJ5Jw3K+AAcv8ELGU/aF8dz5vCBGlO/nfbn0Ar2xdwZkyzatEN3SoKpfyhf52fahirZ3r8Ebl1Quxbbfk3Q55PfjFe+IurZvPN4aWkR+Y7gm+RfOkeg5xhqRfFjsPyYycUjZmY65FPlDEGj/AFb19KN4UZvr8/VJtO8eVU+aiQXA7fT2xOfhqNVReVUcHv8A+cSKRHstAegx5XkaSTtZfsrcF9SzPyogGkfMa7DhRjh80PTAXjmsCzZijV48HV8d0bR1AybNWfTAmd6tpWyL7Aep/wBgP5jAk+aoEk7DGZnKgFGemewRGdJSjRAJB3sXYHAB746fC8a57n0Z6upihhHFNLAUIsaLQEjkEb2d9r2A5NYOh6grycGOSMiEMopyKJdtyKagRpNcjfCrJdbeYIqhgskg8iAVt4YpQeRtpqxtycZn/hkRO0jS2i0zFFqpGY/h3Zo2ANXAx715ONv6DMn1gR5vWAioUTdCyigRqY6D3vcVfarxF1TNQzPr2hcWda6tEl/LprzKe9tthLnOnyu8SiiJrEahhSsxvffYX5t6/hhzFkmLXLJGFjURlXkqwAaCEXa7HzD2w7yCGfV+gR5gWZ5NTACxHrjLLsaaMnYepG1thTnvgh1OtCjxhmLMhOtU7FlPmocbD/iI9CRXCDNMGOxWKOQtR5A4Fd725H2YQdbn0uMuJWW6kmnk8qmh/pU/lAOrnYYq/Rby7F//AE6VIWdJ5H2oaJHBsG91u6v9cRw/EOYZRHM6yRjepxY23FEeYH0qsK8rkHzE12wJJG7bWKJJPZQO+LEnSYY50GtHVYtcgAbSdIpCSp3LWCaNbHtiLvgnsMy3xxLSouUQ1QFEqttslBhtuedyd9+TgR/iVZJQ7QRx+GSS2tyyn5Qg06bYnfEE2aYLNJlvCjRB86q+tiRpJUux3AJ3vYHbnEfR2zMujLK0ZBBlJaIXZshmY/mI3BY7Xir6LG86O7FmzmUQnlTJZXtRo1YxvCHOdImVyPEifi2bwLJoXdvex2s8+2N4YrRaupZQCOOr8NdnbfSD6n/fAGa+IYsvKYVBeJgPEU8A+q774OzfSZfE5ZVIN81Xv2OKh1joxiNj5gd7PIPBxJkrZZc3lVSQiIugkQHSSy3twcKJo2nN0ZHJCqOTsNxx2rFmy2VSNFzc8gCL5SrXXygj5b7ntipZz47gEt5bLSSODsS+hfT5UBb76gcVsbNIxbIXzEyIsT2qahsb7ncf8Y9BTp8spjECa1Cm5BfJ2rUeRXbFKi+Js65DEwwVxojVnH+uXUR9RviSbqE8m8k8z/5pGr9LrDqC7NFFF6Toix6lzE0K6gAqlhY2o973+mOsj8KZFJfFdBKb2BVRGPoK3+pOPOTGq77D32xDmMmzi7mrsVd1Xb03r9MbR1IrodVwe7SdZijThQo7eUKMVL4o+NEePQrFI2NahY1/4EUbtfeufpjy2TqjRLpWSR27KxLAD1N4Y9Dd1k1q5bMAWGvzaSOY7200eV3xp+5BZoLrka9TzksS7QtGCLBkGliO23IH/YrFD63LJM3nYn0HAH0A4+v88Wbq/VJJG/ElLn/E1+3OFeaUxka1onbcUf44w1NRt+gsM+DRFBKjP5nPA+3/AHZxa8xnnzrpqLxxRk+UGt/96xRcvDcysxoL22/n2xa4OqCgFAAUduP98baU0o0SWSOCNQSqge53NYEzGYA/4xpXdo9QBr+eEWZzZ3B5xOrJgHTZzbC+WXc4hWXaycQyT45HkCWWXAywu5IRSaBY0LNDcn6DA2azyoNzv6d8S9N6oqDXJqAPGkkPVbUeKJqwewxzy0dw7pE0scqwtE0YAk0uNQG4o6Dq3q/TbkYnzWTVFkjdSuYjJbUS9BdBOldr83Or29Mbji8pZCzRSWHG+lDtVk8j69z7YnGUjM8ZhkMjsSsokIAWvMBd6aoMtnY6hxeNoxUIpIxcrZ30jpSrHl5ZRoj0KEtVOstyWpxQB1VqrtVXgb9n4hnaSOMHgR3qojTtzWnfgnceuG0eWkzKLHP/AOoAVUBVCotg0bpFCmtVH5gMLOnFJpWjLtGuosGbzEJVEbVbWoUGu+Gs8ifJBlYPCDv5dUT6dMlHznylgDuFUG+CRtvja5GXOGRQgPgpsA4UlyD4fzc6TewIsAd8Np+oqjssKxwmNA0gIGmXQPMrchzZGn97cnAvU8sY45WXZbGw4YrTkrf5Vj0iieTg7dCsj6N1dNWlFKyMmgvJbUQTqpY6LFiRs5/LiJMvmOozTIXFRMaBBWMLro0AKuz3s7YKyUkClpPARVmYLHHZFKm7PqbbeiLHJv2wR4JSJYsqmsys0jqRZUXaBm7CyeT2w4ttUi7K3FMI5QN20l9gdJ3FCtXy+tH2w7/6kqo6RQUwRUZptbFgi+UqigIBewBJvnCbNSkafGhiBHGrUSfooO/19sTTxZt4I5AQscpqONNi25GsgcLe1k84eENI4bNIUEeZkcWT4igbgflVNqTvdeuCCDmA7IsqwreoJSjblbcjt2on6Yr+fzoidAujWBuwUghtV3bHciqDfXBuU69PAmzMyKysqE+U67Hm00TYBsHAGQ7p/WVSMKr5ZALpXjRmFkndihs4zEKfFG3zeH/hSGIKPoK++MwY+wyXGPqCJEzIXVuGVSKDX+ddxpJ7ijgRtEzW1iQUHiO23qpPIvvgnNdIjKMw3Ld1safZh6+xwCcyskIMgOuEgFkrVQ4Jqj6H6XhP0TwNs+yz5d8vOBROuM0BqobDy0LG1+oOKPII4W0qpXYcrySNwtci8WJc/wCLlyrkONgCCe1gX9/Wj9cKDN4bK8JaoSGGofZgP8N+mDcVGdA8TzSGkjC7XqlYIK7mt2I+gxGY5PNqkBAAI8Ogp3AItrPf2xaejyOHaORFF262Ozbkqa3HOx9cVzNhk8REK0N67lbsEX3HBGHeCt4d0tYAspcEqukiSrYeq2Ts145zvX5pEk8FvDTewW1BRwNKtZDH1BGO+u5RvDgRiFDqHpRtx3ve/wCGFfVp41UhUqiAw3Oqt734O/bDTFd5Yb8P5fLNl3VjIshNu2nXttRNDUOTxYwPnenrHZsSQG/DlQm4nHA7Fd+xrnbAmXyzgxywsSxNDuykdiP/ADiePqchZ11mKdhTdll+o4DfwOHYAPUyxjJZw7itRC77nh27ng2bv1xy3i5ldBIJgQkebkDzWPt2xmVl0Nb7f+nMhuyCeQPb+GGH7FDls7EXDiBudVHtyKqxZ/jWJEcS5CI5VZI3cStEWKjzKSuzAbalYUW3sUcQ5DNpoWmIYgXdEHtyDan/ADYKh6SseY8RZGbLWSrot6XN0jLYq+9dr5w56R0mW5whiK6lbw2004UAKmltiVY76qv1JOFe2yUyL4Z+K/BkWKbaFjRPFG/m78Hn/jGviTpjZaYgnWj+ZH/eX7dwdiP6EYWdd6HIjJG0bI5APhd1JJ+QKTzVAd64w46HPH4ceRzLs7OupGZKMMv7o3JYEEA8d9tsbKW5bWaxaeBBJnQDXvW/rjeahljVmkicUoblQQpOzEH8pF0cWDqPwggiaNlUZhntTrOogDSxC8MvPBvY1fGFvV+gSTOHSoiNMTCR2skgW1Eaqo6jttvjK8k7iqPxZJ1iub3HY4u/9nuXDa5306oiulm4VfNelTsb2Hr6Yq+Y+H5TN4aASsEDr4R1ApVMfUcaiDR34vBeXm8skcTaVHmJ382jYBfQ3bb1gTCxl0T4g0rNojGo3VgHyWbUA7WLJDGyBsOcARtpkCndZAaN/QLvxzvXtid1R4omiioqfPZ2Yn6m97AofXG5Oj34QYinkpG1WU0sA+3FNeoeuEzJrJN/1x40dSPMEER9Suos9el7EkegxL0uaSNJCrIDUcjcWynlRfzEHfSO4O+MzfSolklUSamWlXX5QXumHFEBQasqKv6YG6q7zAzqq6IwtsoO4N/N6kVxXFYSVIKDs10KR54g+zZhizauBqGsrfJIWt+94m6l1MtCG8QvGWeMqQNQOkWUH7oXSm59a4wP1HrJngysSE+IrN/mFhVv38oAB9sLEULlncn1RbU3yDQ35ZqvnYc4Hl4K2qh/0v4mQtBE0UKIsZIYq00upRtQY6QS2/FUPbAvV+uZuSZov2iRBqA0lRERfBZVHob2PfCzo802TvMDwtYXQEbcnuaA/NR7174adL+JDAEnnghmBYm2UmRrFDzEEeX0IvYjDTdUVgOiyMDaqVUghjUSuR+LMWUP4Qs3bEc9hfGAMz1RlMkhIWREWJEQFUTuaH/6wUVfViT2xJlFgLyy5kTNLrBWJdJVncnby7UPKNt79BiXrPW8mIpYFyiJI9gOxVnjs3uQGJe74PFDthC55PPOoMzTU27H3vc3t9bw2bJsxVGqzosWdVBWqwATe9fpgRZ0jekB1E0ZCPMNx8g/Kf4++DJNUEraL1gFdSg3Z8rEE73WNGbU6GmR+I8tBGIjlNRTYl61Xdm/L2NjG8V4NGNqY++of7YzCpEnpDZx9bkHUwFNtSuOaII9O/OBOq6V/HjtSKEsRJO3Yg1vWGWQg065Sp8xNc9jtx/XE2fyMBhRTb6gWIUecnuaNYSQqTFBjy6GKZQV8Q1qB8l/4q3Bv0wnnirLhnbc+VVA3bzHVZ7bnnvhfqZPFiB8h/K3Psw9D9MSL1Jii35l2ViR8tN2I/rjOiaGuXz7yQRlTUmWIFkbgHbf/DtWNdUlWWAterwydww1b8VsNgdsd51vDneRBqjdPOB+Zb5HfY0bwBmJdGp1ZXjnQqdP7w3Fi9jivQzc8tRRM7aywqwRtXyjf0wT03oS5uVwRsI9Wx4I23vfC3JoHjCndlYV5eBySTVkDiseiZDLKcyMxDXhZiNlcL+VxXqeDV/fFxQnRTRlJ44bgj2F6XQ3INyLOnfscFnJtKirnELki0kVC0vHDafmUbWG3q6OC8r09VeXLyJ4TtGZIZN9TVq1EEHY2P0Bwh6TmMyZGlV2dlUXekmroUWB3Fel4bVCUrEvVMomonVuDvRJBA7jV5hXocEy9QlzMegyByj+Kqv3oWSO1absbbDbDPqrxzNE0z6g16mKgPrXkMFANNtVi+cVrL5qNJvxIy8fmAXWVO96fMN/Ld++J7KGuZg/Z5klgkDRu4DNCWpbO4BcAgEWQSK/TDHOdXGmRJlqYG0kbUXI2KgG672TW4GEcMvgEy5fzp3VrDIOKYKaK2RR9uBhx1Dq0zohzKho5VVlIKlwvYBtyh3498TNJoh5GuWhTMP48Urq0QPJBZm97KrpPIrcGqBwsicGSOaYUrHyyWKDAAOW7ihvtvdc7jEGW6usIqOy76Va1WgoAGmqo3zqH++AOr64laFqZNWzWPK3Fgg1RHb2xMUKPJb8rlHiGmWOGWSS9FyDVVgUhJ0K1nV67G6qsAJJIshkZmLLSCOVbLKVP5x5DW5AO5o12xGZQyxm5SHB0GVqW9ZDPEoIruoU82T3wheWcIGlLeFdIrXT1V6R7fvdj3w1GgfJLPrDxeHqDatC7hTT7r6AXsbJwVl4WJkaEATaSJ4TppgKLFdzuaINb3uDvjUIaibXMDYjmgV3BdTRPJFHY16Y7KSSKCkD+LYIlUOTtelVCigO1fT0xURrHBHkkaHS9XDIuxK7gbiqbhgdr3v15w5zUtJPpGohL8wXSN11vR2vbQpX198HASizmsoZQ67vIskbstAhWdaUUxq2Hrvhfnepq2mFYY8rooyNrZgyjerBbYbCt98Dwi6EmdAclY3Zo2YEMw0+egKIFgWNh9R74zp2VmVUikV03kJ115Y9CkkXtsLb7j1xrKQKFDgxtWxjPDAd23H8ORiZ+qyZicRq0cLReSMAir4P4jGjxuSawknQJKqCZ5vB/FttdDyprvLxk0Lra2U8Hi/XCOLqVxlGvQzajYUkAURR5BJu/Xa7w4XphleaKOVixDFobLfLzqNgMd7B7/bCjKrRoRPIvFWaNeY3Q34uvbDod2TMEQqUZnY+bSQBRvygnextxWIYcwVkBoEk/LQKjg0o33xPneqgyjSwjDhVkEXFDfa929TwO2II82gQh49SlhTL5ZdrOw3pb71htdE1Yc/XFjBSOIgpqFkgnc6je12BteOugQoZfEMdxUSQ7JoG1eZgQVJI27+gON9IzsSq0kWSLleWkkZlHuVpQbPreAG6zI7qdKAatQiRFCX38ooXgrBSRvqBjzWb1xAxMzEsG06RVEVQHFHc845iysma2R11hSXDOq6t+10Ce9YP+Fow0OczD0BXhqdgA0p03R4AW/peIx8EzxykMqtGwsShx4VcXr4rDyzTjBj5jMJ5W8MEAbeHEe229b7YzCnPuyyMqDUqnSGAFGtrFbUa5xmCiKPSoOjhkZpZWpySnnJGmzttye2F/VMskBVt3j/Pd+U+qkUR74dPNBJA6nWI1KooG7K/NJtte+3r7YAh6fHJlgJpXjfzBFNAEDZWIKk0X8p+ow76I3qhFmIamaZFZ4gAHY2wW+CTzWIHyxikIYhEl3GmmUWNwR3B5rnDRMxNl8ukGk6X83ygltRIquSABVdsDQxgRvFqEkdEi9miYb7A9u2JoqMsGZXPtl1QeGCSGVSQa072R23H/OFsXR2ljllVh5TZXehe90NudvvibPZ1FMBjt0TUBY02TZNc+vHtjvpvUFaFo1PhuzeYmhYHA3wLI+yNc+miFlB1bh65q+NvTFm6X8YESRxmPSh2sbgEHY19NjipSIsTGORaumB4o8/TfDbos0gUSAhSGvzC7H19MF0TSosXWuny5qQmIhXy6F4WU7bfMp2vcWPuMVb4d606TO6x7MmlgLoeoawe5xcsl1isrmZogXkIoqSCVPeqN6TyCcVLqOSTMo+YywMLKtuqaiprub43G43xdXkSVEPxFHlTRiWSJwNmcDTIRfcEkXVC++F+c8CTwiFKBxolA30vZ0tZ7+xqxiTI9cR10Mj6fzhQGHodQ2cC64OFULvbBAsq9lJOrSNxYsWfQmzfGE8jJM0oVvCVfCljoXZpivfzHy3ztt9MM8tlV8DxDMryEeeFgb1XVD18u9774W9NmhlzDftLvTqFLMLdWBAFnY1Xcb8bYhzL+FJcRZow3ls+Yfda39DiWiWhjnzq1PHHsdwANl0g2Ci71R5O2C8vl4psuIZ5GhkUeVnU6Ao81mhfqCANz3GEc+bdmuLxS52YDdhW4Fp8w0i+2O8lnGnkt5LYf+41eXuLJ9CdvWsJofeRpncgyLqEn7TEgCtPEG0g76R5qo1W2Ekkvi6fELDsps1/G6F+gwaY2VHjTWFMnkRj2KAAk0AeBvxWF/WpoxMBEKCAKWsnWy8vvsLPYbURgXI8BMEvhyIWHy7huzkcV96xZOm/FGcy6hFfTHXlYKpC6trbnm96/pinZvMnSvlUA9wTTG+RfFcbemCMvnXHmR2QbBtJ/oO2B4diodZjrWYkczNO+okeukUb3BGkgG9h68Y4z3UJZISZDCxUtEpGzGjZYVRYGwNxhccywLbhg9mxwe35ra+MRByWVeNW11fJrf8Ahg5wCskyeXZ7O3kVtd8AAUvtu2w7knHOek1ykhQoWkVVonSoq7XYn1Pc4Ezknm0Dnhuw2O38N8SZOZY3tl1gE+W9jttfO14KHQw6d1R4l3fwgTp1KNwQ3mLUbahwPfHPUM3IxEr2yuaVtJVCRztxe9n64BlyNqtih8zkHt2AA4v7nGZrPmSgeBQVewAI2HHpzigasOGbSONlASRmPKq9qt2dTc6T7emCcpl1EmpyuYBU+VP3N91Joob47+2Ntll8HU6kuw1ChRIHsOF99h6YG6CRNKfE1aW28jEEVxQu6HpgSb4KXoMhcxMFianFlH2GmwD4RJFaiN67ffAea6yZTqMUaur2dK7Ed9Q5Y++DZpiviQLsmrV4QJNEbh4Sdw9eu/bfgd5aGJ1eZ1LV8xU0eQCzg2QdxYPc4PQ1gVZTrI8KSB1/DaTxCqDuAV5PA9sSJ8bEMkfgocvH/wCiGYKbFHURu1kXve+F8OQdpZY0BO52HNDn+YwCkXhsCRZDDykbEDsf5YukUy8RP01wG1yx3+Qrde13vjMJ2jVjq8Epe+lS2kfSydsZhiLT1RiFav8A3pP4KtfzxFnpSZaJJCiKhfHmQbemN4zGfZy9Dzq8hGZmYE2iEqb3U0N1PY/TEvw3CrrMXUMTASSwBJPrv3xmMwzWJR+oIBFl6A3J/wDscC5QWJQdxq4P1GMxmJRtI46oo2+oxeoEBSiAfwf6DGYzFdGYJ/Z7IRn5lBOkpuvY/UcYrM07IMyEYp5vykj19MZjMV0Jg3XJCvgOpKtpHmGx4Hcb4EeIeHIaFiRqNbjYH+eMxmJACG7KTv5e+LR8YZdUzkqqqqtcAADk9hjMZhCZWunSlZAVJU6G3Bo/wxznRUm230xmMwmAQZ2K/Mdrrc7bnjC7NinNe38hjMZgiIcyqDlR/pxH0dR4zjtpbbt8uMxmCRbN5o1O1bbD/wCoxIW2hPfxD/TGYzE9krk66wg/bJBQqx/IYXZpAANvzf0xmMxZTCM3/dr9/wCQxvqAoZatrjUn677/AFxvGYQEjykQMbNsW1G9zv39cIss5DbHGYzGsOColh6i34UZ76jv+hwb09vx1/xINX+Kwbv1++MxmM+xCrPeSd9Hl835du/th18Qxg5dHIBaz5iN+PXnGsZiuy5ckeXzsgVfO3H7xxmMxmNiT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29706" name="Picture 10" descr="http://ucsantacruz.ucnrs.org/wp-admin/images/researchpics/ylrbirds/Townsend%27s_Warbl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9200" y="1143000"/>
            <a:ext cx="1320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7" name="Picture 12" descr="http://sdakotabirds.com/species/photos/purple_finch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3886200"/>
            <a:ext cx="971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52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intCountMethodDiagram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1871" y="3785347"/>
            <a:ext cx="3137859" cy="256347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+mn-lt"/>
              </a:rPr>
              <a:t>CDF Point Counts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5562600" cy="4525963"/>
          </a:xfrm>
        </p:spPr>
        <p:txBody>
          <a:bodyPr>
            <a:normAutofit/>
          </a:bodyPr>
          <a:lstStyle/>
          <a:p>
            <a:r>
              <a:rPr lang="en-CA" sz="2800" dirty="0"/>
              <a:t>2005 - 2011 (except 2006)</a:t>
            </a:r>
          </a:p>
          <a:p>
            <a:r>
              <a:rPr lang="de-DE" sz="2800" dirty="0"/>
              <a:t>726 locations</a:t>
            </a:r>
          </a:p>
          <a:p>
            <a:r>
              <a:rPr lang="de-DE" sz="2800" dirty="0"/>
              <a:t>Records for 80+ species</a:t>
            </a:r>
          </a:p>
          <a:p>
            <a:r>
              <a:rPr lang="de-DE" sz="2800" dirty="0"/>
              <a:t>Record every bird heard or seen </a:t>
            </a:r>
            <a:br>
              <a:rPr lang="de-DE" sz="2800" dirty="0"/>
            </a:br>
            <a:r>
              <a:rPr lang="de-DE" sz="2800" dirty="0"/>
              <a:t>for 10‘ within 50m</a:t>
            </a:r>
          </a:p>
          <a:p>
            <a:r>
              <a:rPr lang="de-DE" sz="2800" dirty="0"/>
              <a:t>5am – 12pm</a:t>
            </a:r>
          </a:p>
          <a:p>
            <a:r>
              <a:rPr lang="de-DE" sz="2800" dirty="0"/>
              <a:t>Repeat visits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8517" y="6338499"/>
            <a:ext cx="144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Source: USGS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31" y="1429871"/>
            <a:ext cx="3640281" cy="47109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47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Model covariates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Coarse (1km) and fine scale (100m)</a:t>
            </a:r>
            <a:r>
              <a:rPr lang="de-AT" baseline="30000" dirty="0"/>
              <a:t>1</a:t>
            </a:r>
          </a:p>
          <a:p>
            <a:r>
              <a:rPr lang="de-AT" dirty="0"/>
              <a:t>25 landscape covariates </a:t>
            </a:r>
          </a:p>
          <a:p>
            <a:r>
              <a:rPr lang="de-AT" dirty="0"/>
              <a:t>Using: Hawth‘s Tools, ArcGIS, Geospatial Modelling Environment, 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1329" y="6414247"/>
            <a:ext cx="3936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aseline="30000" dirty="0"/>
              <a:t>1</a:t>
            </a:r>
            <a:r>
              <a:rPr lang="en-CA" sz="1600" dirty="0"/>
              <a:t>Guisan and </a:t>
            </a:r>
            <a:r>
              <a:rPr lang="en-CA" sz="1600" dirty="0" err="1"/>
              <a:t>Thuiller</a:t>
            </a:r>
            <a:r>
              <a:rPr lang="en-CA" sz="1600" dirty="0"/>
              <a:t>, 2005; Jewell et al., 2007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820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Landscape Covariates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Terrain Resource Information Management (TRIM)</a:t>
            </a:r>
          </a:p>
          <a:p>
            <a:endParaRPr lang="en-CA" sz="2000" dirty="0"/>
          </a:p>
          <a:p>
            <a:r>
              <a:rPr lang="en-CA" sz="2000" dirty="0"/>
              <a:t>Unpaved road length (100m, 1km)</a:t>
            </a:r>
          </a:p>
          <a:p>
            <a:r>
              <a:rPr lang="en-CA" sz="2000" dirty="0"/>
              <a:t>Paved road length (100m, 1km)</a:t>
            </a:r>
          </a:p>
          <a:p>
            <a:r>
              <a:rPr lang="en-CA" sz="2000" dirty="0"/>
              <a:t>Nearest road</a:t>
            </a:r>
          </a:p>
          <a:p>
            <a:r>
              <a:rPr lang="en-CA" sz="2000" dirty="0"/>
              <a:t>Nearest freshwater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793941" y="2159926"/>
            <a:ext cx="3664866" cy="4672921"/>
            <a:chOff x="6400800" y="152399"/>
            <a:chExt cx="2286000" cy="3203378"/>
          </a:xfrm>
        </p:grpSpPr>
        <p:pic>
          <p:nvPicPr>
            <p:cNvPr id="10" name="Picture 9" descr="Roads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800" y="152399"/>
              <a:ext cx="2286000" cy="295835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315200" y="3048000"/>
              <a:ext cx="569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TRIM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Landscape Covariates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Terrestrial Ecosystem Mapping (TEM)</a:t>
            </a:r>
            <a:r>
              <a:rPr lang="en-CA" sz="2000" baseline="30000" dirty="0"/>
              <a:t>1</a:t>
            </a:r>
          </a:p>
          <a:p>
            <a:endParaRPr lang="en-CA" sz="2000" dirty="0"/>
          </a:p>
          <a:p>
            <a:r>
              <a:rPr lang="en-CA" sz="2000" dirty="0"/>
              <a:t>Herbaceous (100m, 1km)</a:t>
            </a:r>
          </a:p>
          <a:p>
            <a:r>
              <a:rPr lang="en-CA" sz="2000" dirty="0"/>
              <a:t>Shrub (100m, 1km)</a:t>
            </a:r>
          </a:p>
          <a:p>
            <a:r>
              <a:rPr lang="en-CA" sz="2000" dirty="0"/>
              <a:t>Forest – closed and young (100m, 1km)</a:t>
            </a:r>
          </a:p>
          <a:p>
            <a:r>
              <a:rPr lang="en-CA" sz="2000" dirty="0"/>
              <a:t>Forest – mature and old (100m, 1km)</a:t>
            </a:r>
          </a:p>
          <a:p>
            <a:r>
              <a:rPr lang="en-CA" sz="2000" dirty="0"/>
              <a:t>Savannah (100m, 1km)</a:t>
            </a:r>
          </a:p>
          <a:p>
            <a:r>
              <a:rPr lang="en-CA" sz="2000" dirty="0"/>
              <a:t>Wetland (100m, 1km)</a:t>
            </a:r>
          </a:p>
          <a:p>
            <a:r>
              <a:rPr lang="en-CA" sz="2000" dirty="0"/>
              <a:t>Rural/agriculture (100m, 1km)</a:t>
            </a:r>
          </a:p>
          <a:p>
            <a:r>
              <a:rPr lang="en-CA" sz="2000" dirty="0"/>
              <a:t>Urban/industrial (100m)</a:t>
            </a:r>
          </a:p>
          <a:p>
            <a:r>
              <a:rPr lang="en-CA" sz="2000" dirty="0"/>
              <a:t>Distance to nearest urban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220063" y="1485523"/>
            <a:ext cx="3606773" cy="4986298"/>
            <a:chOff x="6144490" y="3352800"/>
            <a:chExt cx="2313710" cy="3276600"/>
          </a:xfrm>
        </p:grpSpPr>
        <p:pic>
          <p:nvPicPr>
            <p:cNvPr id="5" name="Picture 4" descr="TEM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4490" y="3352800"/>
              <a:ext cx="2313710" cy="2994213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7181315" y="6321623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TEM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51329" y="6414247"/>
            <a:ext cx="1136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aseline="30000" dirty="0"/>
              <a:t>1</a:t>
            </a:r>
            <a:r>
              <a:rPr lang="en-AU" sz="1600" dirty="0"/>
              <a:t>MES, 2008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9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Landscape Covariates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000" dirty="0"/>
              <a:t>Earth Observation for Sustainable </a:t>
            </a:r>
            <a:br>
              <a:rPr lang="en-CA" sz="2000" dirty="0"/>
            </a:br>
            <a:r>
              <a:rPr lang="en-CA" sz="2000" dirty="0"/>
              <a:t>Development (EOSD)</a:t>
            </a:r>
            <a:r>
              <a:rPr lang="en-CA" sz="2000" baseline="30000" dirty="0"/>
              <a:t>1</a:t>
            </a:r>
          </a:p>
          <a:p>
            <a:pPr lvl="1"/>
            <a:r>
              <a:rPr lang="en-CA" sz="1600" dirty="0"/>
              <a:t>Landsat based</a:t>
            </a:r>
          </a:p>
          <a:p>
            <a:pPr lvl="1"/>
            <a:r>
              <a:rPr lang="en-CA" sz="1600" dirty="0"/>
              <a:t>Crown closure within a 100m buffer, combining EOSD crow closure categories (dense, open and sparse) into one measure</a:t>
            </a:r>
            <a:endParaRPr lang="en-CA" sz="1600" dirty="0">
              <a:latin typeface="Times New Roman"/>
              <a:ea typeface="Times New Roman"/>
            </a:endParaRPr>
          </a:p>
          <a:p>
            <a:pPr lvl="1"/>
            <a:endParaRPr lang="en-CA" sz="1600" dirty="0"/>
          </a:p>
          <a:p>
            <a:r>
              <a:rPr lang="en-CA" sz="2000" dirty="0"/>
              <a:t>Air photos</a:t>
            </a:r>
          </a:p>
          <a:p>
            <a:pPr lvl="1"/>
            <a:r>
              <a:rPr lang="en-CA" sz="1600" dirty="0"/>
              <a:t>Island size</a:t>
            </a:r>
          </a:p>
          <a:p>
            <a:pPr lvl="1"/>
            <a:r>
              <a:rPr lang="en-CA" sz="1600" dirty="0"/>
              <a:t>Nearest shoreline</a:t>
            </a:r>
          </a:p>
          <a:p>
            <a:pPr marL="457200" lvl="1" indent="0">
              <a:buNone/>
            </a:pPr>
            <a:endParaRPr lang="en-CA" sz="1600" dirty="0"/>
          </a:p>
        </p:txBody>
      </p:sp>
      <p:grpSp>
        <p:nvGrpSpPr>
          <p:cNvPr id="4" name="Group 17"/>
          <p:cNvGrpSpPr/>
          <p:nvPr/>
        </p:nvGrpSpPr>
        <p:grpSpPr>
          <a:xfrm>
            <a:off x="4336366" y="3223719"/>
            <a:ext cx="4616388" cy="3482915"/>
            <a:chOff x="533400" y="4178515"/>
            <a:chExt cx="2906592" cy="1920462"/>
          </a:xfrm>
        </p:grpSpPr>
        <p:pic>
          <p:nvPicPr>
            <p:cNvPr id="13" name="Picture 12" descr="EOS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4178515"/>
              <a:ext cx="2906592" cy="168888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676400" y="5791200"/>
              <a:ext cx="580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EOSD</a:t>
              </a:r>
              <a:endParaRPr lang="en-CA" sz="14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1329" y="6414247"/>
            <a:ext cx="1839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aseline="30000" dirty="0"/>
              <a:t>1</a:t>
            </a:r>
            <a:r>
              <a:rPr lang="en-CA" sz="1600" dirty="0"/>
              <a:t>Wulder et al., 2008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82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/>
              <a:t>Occupancy and detection models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Account for imperfect detectability</a:t>
            </a:r>
          </a:p>
          <a:p>
            <a:pPr lvl="1"/>
            <a:r>
              <a:rPr lang="en-CA" b="1" dirty="0">
                <a:solidFill>
                  <a:srgbClr val="FF0000"/>
                </a:solidFill>
              </a:rPr>
              <a:t>A “law” of ecology: you never see them all!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Two part models: Occupancy and Detectability</a:t>
            </a:r>
            <a:br>
              <a:rPr lang="en-CA" dirty="0"/>
            </a:br>
            <a:r>
              <a:rPr lang="en-CA" dirty="0"/>
              <a:t>(Mackenzie et al., 2002)</a:t>
            </a:r>
            <a:br>
              <a:rPr lang="en-CA" dirty="0"/>
            </a:br>
            <a:endParaRPr lang="en-CA" dirty="0"/>
          </a:p>
          <a:p>
            <a:r>
              <a:rPr lang="en-CA" dirty="0"/>
              <a:t>Assumptions:</a:t>
            </a:r>
          </a:p>
          <a:p>
            <a:pPr lvl="1"/>
            <a:r>
              <a:rPr lang="en-CA" dirty="0"/>
              <a:t>Closed populations</a:t>
            </a:r>
          </a:p>
          <a:p>
            <a:pPr lvl="1"/>
            <a:r>
              <a:rPr lang="en-CA" dirty="0"/>
              <a:t>No false detections</a:t>
            </a:r>
          </a:p>
          <a:p>
            <a:pPr lvl="1"/>
            <a:r>
              <a:rPr lang="en-CA" dirty="0"/>
              <a:t>Detections independent</a:t>
            </a:r>
            <a:br>
              <a:rPr lang="en-CA" dirty="0"/>
            </a:br>
            <a:endParaRPr lang="en-CA" dirty="0"/>
          </a:p>
          <a:p>
            <a:r>
              <a:rPr lang="en-CA" dirty="0"/>
              <a:t>R package unmarked (Fiske et al., 2010)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79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Occupancy and detection models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AT" dirty="0"/>
                  <a:t>Occupancy part</a:t>
                </a:r>
                <a:br>
                  <a:rPr lang="de-AT" dirty="0"/>
                </a:br>
                <a:endParaRPr lang="de-AT" dirty="0"/>
              </a:p>
              <a:p>
                <a:pPr lvl="1"/>
                <a:r>
                  <a:rPr lang="en-CA" dirty="0"/>
                  <a:t>25 Landscape covariates</a:t>
                </a:r>
                <a:br>
                  <a:rPr lang="en-CA" dirty="0"/>
                </a:br>
                <a:r>
                  <a:rPr lang="en-CA" dirty="0"/>
                  <a:t> </a:t>
                </a:r>
              </a:p>
              <a:p>
                <a:pPr lvl="1"/>
                <a:r>
                  <a:rPr lang="en-CA" dirty="0"/>
                  <a:t>Created a mixed forward/backward covariate selection procedure and </a:t>
                </a:r>
                <a:r>
                  <a:rPr lang="en-CA" dirty="0" err="1"/>
                  <a:t>MuMIn</a:t>
                </a:r>
                <a:r>
                  <a:rPr lang="en-CA" dirty="0"/>
                  <a:t> approach in R</a:t>
                </a:r>
                <a:r>
                  <a:rPr lang="en-CA" baseline="30000" dirty="0"/>
                  <a:t>1</a:t>
                </a:r>
                <a:r>
                  <a:rPr lang="en-CA" dirty="0"/>
                  <a:t/>
                </a:r>
                <a:br>
                  <a:rPr lang="en-CA" dirty="0"/>
                </a:br>
                <a:endParaRPr lang="en-CA" dirty="0"/>
              </a:p>
              <a:p>
                <a:pPr lvl="1"/>
                <a:r>
                  <a:rPr lang="en-CA" dirty="0"/>
                  <a:t>Model averaging (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∆</m:t>
                    </m:r>
                  </m:oMath>
                </a14:m>
                <a:r>
                  <a:rPr lang="en-CA" dirty="0"/>
                  <a:t>AIC ≤ 7)</a:t>
                </a:r>
                <a:br>
                  <a:rPr lang="en-CA" dirty="0"/>
                </a:b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51329" y="6414247"/>
            <a:ext cx="2448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aseline="30000" dirty="0"/>
              <a:t>1</a:t>
            </a:r>
            <a:r>
              <a:rPr lang="en-AU" sz="1600" dirty="0"/>
              <a:t>Schuster and </a:t>
            </a:r>
            <a:r>
              <a:rPr lang="en-AU" sz="1600" dirty="0" err="1"/>
              <a:t>Arcese</a:t>
            </a:r>
            <a:r>
              <a:rPr lang="en-AU" sz="1600" dirty="0"/>
              <a:t>, 2013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73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b="1" dirty="0"/>
              <a:t>Brown Creeper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Positive:</a:t>
            </a:r>
          </a:p>
          <a:p>
            <a:pPr lvl="1"/>
            <a:r>
              <a:rPr lang="en-CA" dirty="0"/>
              <a:t>Crown closure</a:t>
            </a:r>
          </a:p>
          <a:p>
            <a:pPr lvl="1"/>
            <a:r>
              <a:rPr lang="en-CA" dirty="0"/>
              <a:t>Herbaceous</a:t>
            </a:r>
          </a:p>
          <a:p>
            <a:pPr lvl="1"/>
            <a:r>
              <a:rPr lang="en-CA" dirty="0"/>
              <a:t>Young forest</a:t>
            </a:r>
          </a:p>
          <a:p>
            <a:pPr lvl="1"/>
            <a:r>
              <a:rPr lang="en-CA" dirty="0"/>
              <a:t>Island Size</a:t>
            </a:r>
          </a:p>
          <a:p>
            <a:endParaRPr lang="en-CA" dirty="0"/>
          </a:p>
          <a:p>
            <a:r>
              <a:rPr lang="en-CA" dirty="0"/>
              <a:t>Negative:</a:t>
            </a:r>
          </a:p>
          <a:p>
            <a:pPr lvl="1"/>
            <a:r>
              <a:rPr lang="en-CA" dirty="0"/>
              <a:t>Unpaved roads</a:t>
            </a:r>
          </a:p>
          <a:p>
            <a:pPr lvl="1"/>
            <a:r>
              <a:rPr lang="en-CA" dirty="0"/>
              <a:t> Shrub</a:t>
            </a:r>
          </a:p>
          <a:p>
            <a:pPr lvl="1"/>
            <a:r>
              <a:rPr lang="en-CA" dirty="0"/>
              <a:t>Wetland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pic>
        <p:nvPicPr>
          <p:cNvPr id="68610" name="Picture 2" descr="D:\Work\NPLCC\Workshops\15_April_28\talks\BRC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24" y="567265"/>
            <a:ext cx="4528311" cy="58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brown_creeper_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5322" y="3639312"/>
            <a:ext cx="779463" cy="1143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Expert ranking of bird species habitat associations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/>
          </a:bodyPr>
          <a:lstStyle/>
          <a:p>
            <a:r>
              <a:rPr lang="de-AT" dirty="0"/>
              <a:t>Online and Excel survey</a:t>
            </a:r>
          </a:p>
          <a:p>
            <a:r>
              <a:rPr lang="en-US" dirty="0"/>
              <a:t>12 expert birders</a:t>
            </a:r>
          </a:p>
          <a:p>
            <a:r>
              <a:rPr lang="de-AT" dirty="0"/>
              <a:t>47 bird species</a:t>
            </a:r>
          </a:p>
          <a:p>
            <a:r>
              <a:rPr lang="de-AT" dirty="0"/>
              <a:t>10 habitat types/structural stages</a:t>
            </a:r>
          </a:p>
          <a:p>
            <a:pPr lvl="1"/>
            <a:r>
              <a:rPr lang="de-AT" dirty="0"/>
              <a:t>low/medium/high reliance</a:t>
            </a:r>
          </a:p>
          <a:p>
            <a:pPr lvl="1"/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41985" name="Picture 1" descr="U:\Workshops\2011_CDF_Workshop_Nanaimo\pics\her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624" y="4669760"/>
            <a:ext cx="1542329" cy="1432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7" name="Picture 3" descr="U:\Workshops\2011_CDF_Workshop_Nanaimo\pics\pol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77670" y="4669760"/>
            <a:ext cx="1676400" cy="12606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8" name="Picture 4" descr="U:\Workshops\2011_CDF_Workshop_Nanaimo\pics\youg_fores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30835" y="2155031"/>
            <a:ext cx="1713963" cy="11668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9" name="Picture 5" descr="U:\Workshops\2011_CDF_Workshop_Nanaimo\pics\mat_fores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98659" y="1133476"/>
            <a:ext cx="1203722" cy="16049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90" name="Picture 6" descr="U:\Workshops\2011_CDF_Workshop_Nanaimo\pics\old_fo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30531" y="4669760"/>
            <a:ext cx="3371850" cy="13651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" name="Picture 4" descr="Ocean Spray unbrowsed Ballena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73582" y="2895602"/>
            <a:ext cx="1828799" cy="137270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97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014" y="2310966"/>
            <a:ext cx="3617677" cy="22001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95536" y="900484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285750" indent="-285750">
              <a:buFontTx/>
              <a:buChar char="-"/>
              <a:defRPr/>
            </a:pP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251520" y="251876"/>
            <a:ext cx="8640960" cy="9916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24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676" y="4581128"/>
            <a:ext cx="2511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Species</a:t>
            </a:r>
            <a:r>
              <a:rPr lang="es-CO" dirty="0"/>
              <a:t> </a:t>
            </a:r>
            <a:r>
              <a:rPr lang="es-CO" dirty="0" err="1"/>
              <a:t>Occurrences</a:t>
            </a:r>
            <a:endParaRPr lang="es-CO" dirty="0"/>
          </a:p>
          <a:p>
            <a:r>
              <a:rPr lang="es-CO" dirty="0"/>
              <a:t>(</a:t>
            </a:r>
            <a:r>
              <a:rPr lang="es-CO" dirty="0" err="1"/>
              <a:t>geographic</a:t>
            </a:r>
            <a:r>
              <a:rPr lang="es-CO" dirty="0"/>
              <a:t> </a:t>
            </a:r>
            <a:r>
              <a:rPr lang="es-CO" dirty="0" err="1"/>
              <a:t>coordinates</a:t>
            </a:r>
            <a:r>
              <a:rPr lang="es-CO" dirty="0"/>
              <a:t> X,Y)</a:t>
            </a:r>
          </a:p>
          <a:p>
            <a:endParaRPr lang="en-AU" dirty="0"/>
          </a:p>
          <a:p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72875" y="1744162"/>
                <a:ext cx="5535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tx1"/>
                    </a:solidFill>
                  </a:rPr>
                  <a:t>Ocurrence probability </a:t>
                </a:r>
                <a14:m>
                  <m:oMath xmlns:m="http://schemas.openxmlformats.org/officeDocument/2006/math">
                    <m:r>
                      <a:rPr lang="pt-BR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AU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environmental</m:t>
                        </m:r>
                        <m:r>
                          <a:rPr lang="en-AU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AU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conditions</m:t>
                        </m:r>
                      </m:e>
                    </m:d>
                  </m:oMath>
                </a14:m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75" y="1744162"/>
                <a:ext cx="5535298" cy="369332"/>
              </a:xfrm>
              <a:prstGeom prst="rect">
                <a:avLst/>
              </a:prstGeom>
              <a:blipFill>
                <a:blip r:embed="rId6"/>
                <a:stretch>
                  <a:fillRect l="-991"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 descr="C:\Users\Angelica\Desktop\image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026" y="2320869"/>
            <a:ext cx="2325981" cy="13955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759790" y="5034356"/>
            <a:ext cx="3174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Covariates: Environmental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00405" y="4511132"/>
            <a:ext cx="24012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err="1"/>
              <a:t>Prediction</a:t>
            </a:r>
            <a:endParaRPr lang="es-CO" dirty="0"/>
          </a:p>
          <a:p>
            <a:pPr algn="ctr"/>
            <a:r>
              <a:rPr lang="en-AU" dirty="0"/>
              <a:t>Response variable: </a:t>
            </a:r>
            <a:endParaRPr lang="es-CO" dirty="0"/>
          </a:p>
          <a:p>
            <a:pPr algn="ctr"/>
            <a:r>
              <a:rPr lang="es-CO" dirty="0" err="1"/>
              <a:t>Probability</a:t>
            </a:r>
            <a:r>
              <a:rPr lang="es-CO" dirty="0"/>
              <a:t> of </a:t>
            </a:r>
            <a:r>
              <a:rPr lang="es-CO" dirty="0" err="1"/>
              <a:t>presence</a:t>
            </a:r>
            <a:r>
              <a:rPr lang="es-CO" dirty="0"/>
              <a:t> </a:t>
            </a:r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399703" y="319971"/>
            <a:ext cx="79791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AU" dirty="0"/>
              <a:t>Predictive modelling of species geographic distribution based on the environmental conditions (Phillips et al 2006).</a:t>
            </a:r>
          </a:p>
          <a:p>
            <a:pPr>
              <a:defRPr/>
            </a:pPr>
            <a:endParaRPr lang="es-CO" dirty="0"/>
          </a:p>
          <a:p>
            <a:pPr>
              <a:defRPr/>
            </a:pPr>
            <a:r>
              <a:rPr lang="es-CO" b="1" dirty="0" err="1"/>
              <a:t>Main</a:t>
            </a:r>
            <a:r>
              <a:rPr lang="es-CO" b="1" dirty="0"/>
              <a:t> </a:t>
            </a:r>
            <a:r>
              <a:rPr lang="es-CO" b="1" dirty="0" err="1"/>
              <a:t>Assumption</a:t>
            </a:r>
            <a:r>
              <a:rPr lang="es-CO" b="1" dirty="0"/>
              <a:t>: </a:t>
            </a:r>
            <a:r>
              <a:rPr lang="es-CO" b="1" dirty="0" err="1"/>
              <a:t>Species</a:t>
            </a:r>
            <a:r>
              <a:rPr lang="es-CO" b="1" dirty="0"/>
              <a:t> </a:t>
            </a:r>
            <a:r>
              <a:rPr lang="es-CO" b="1" dirty="0" err="1"/>
              <a:t>distribution</a:t>
            </a:r>
            <a:r>
              <a:rPr lang="es-CO" b="1" dirty="0"/>
              <a:t> are </a:t>
            </a:r>
            <a:r>
              <a:rPr lang="es-CO" b="1" dirty="0" err="1"/>
              <a:t>predictable</a:t>
            </a:r>
            <a:r>
              <a:rPr lang="es-CO" b="1" dirty="0"/>
              <a:t> </a:t>
            </a:r>
            <a:r>
              <a:rPr lang="es-CO" b="1" dirty="0" err="1"/>
              <a:t>from</a:t>
            </a:r>
            <a:r>
              <a:rPr lang="es-CO" b="1" dirty="0"/>
              <a:t> </a:t>
            </a:r>
            <a:r>
              <a:rPr lang="es-CO" b="1" dirty="0" err="1"/>
              <a:t>environmental</a:t>
            </a:r>
            <a:r>
              <a:rPr lang="es-CO" b="1" dirty="0"/>
              <a:t> variables.</a:t>
            </a:r>
            <a:endParaRPr lang="en-AU" b="1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44" y="2645209"/>
            <a:ext cx="2131714" cy="14694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7" y="3392507"/>
            <a:ext cx="2104664" cy="144437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458" y="2746136"/>
            <a:ext cx="2147717" cy="1884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5380" y="6538912"/>
            <a:ext cx="2339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err="1"/>
              <a:t>Maria</a:t>
            </a:r>
            <a:r>
              <a:rPr lang="es-CO" sz="1200" dirty="0"/>
              <a:t> </a:t>
            </a:r>
            <a:r>
              <a:rPr lang="es-CO" sz="1200" dirty="0" err="1"/>
              <a:t>Angelica</a:t>
            </a:r>
            <a:r>
              <a:rPr lang="es-CO" sz="1200" dirty="0"/>
              <a:t> </a:t>
            </a:r>
            <a:r>
              <a:rPr lang="es-CO" sz="1200" dirty="0" err="1"/>
              <a:t>Lopez</a:t>
            </a:r>
            <a:r>
              <a:rPr lang="es-CO" sz="1200" dirty="0"/>
              <a:t>-Aldana 2015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8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024"/>
    </mc:Choice>
    <mc:Fallback xmlns="">
      <p:transition spd="slow" advTm="121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03524" y="1525031"/>
          <a:ext cx="8409285" cy="42277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81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18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18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18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18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32551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</a:rPr>
                        <a:t>Herbaceous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</a:rPr>
                        <a:t>Shrub/Herb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</a:rPr>
                        <a:t>Pole/Sapling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</a:rPr>
                        <a:t>Young Forest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u="none" strike="noStrike" dirty="0">
                          <a:effectLst/>
                        </a:rPr>
                        <a:t>Mature Forest 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79233"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2551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u="none" strike="noStrike" dirty="0">
                          <a:effectLst/>
                        </a:rPr>
                        <a:t>Old Forest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u="none" strike="noStrike" dirty="0">
                          <a:effectLst/>
                        </a:rPr>
                        <a:t>Rural/Agriculture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u="none" strike="noStrike" dirty="0">
                          <a:effectLst/>
                        </a:rPr>
                        <a:t>Urban/Industrial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u="none" strike="noStrike" dirty="0">
                          <a:effectLst/>
                        </a:rPr>
                        <a:t>Woodland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b="1" u="none" strike="noStrike" dirty="0">
                          <a:effectLst/>
                        </a:rPr>
                        <a:t>Wetland</a:t>
                      </a:r>
                      <a:endParaRPr lang="en-C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3365"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28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Habitat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103" y="2086842"/>
            <a:ext cx="1680008" cy="155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0111" y="2086842"/>
            <a:ext cx="1690181" cy="1562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292" y="2086843"/>
            <a:ext cx="1680008" cy="1552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0300" y="2086844"/>
            <a:ext cx="1675751" cy="154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051" y="2086845"/>
            <a:ext cx="1686757" cy="15589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103" y="4166773"/>
            <a:ext cx="1687139" cy="15593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243" y="4166773"/>
            <a:ext cx="1683050" cy="155932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294" y="4166773"/>
            <a:ext cx="1731746" cy="1559325"/>
          </a:xfrm>
          <a:prstGeom prst="rect">
            <a:avLst/>
          </a:prstGeom>
        </p:spPr>
      </p:pic>
      <p:pic>
        <p:nvPicPr>
          <p:cNvPr id="14" name="Picture 13" descr="P1020782"/>
          <p:cNvPicPr/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0300" y="4166773"/>
            <a:ext cx="1675751" cy="155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/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051" y="4166773"/>
            <a:ext cx="1686757" cy="1559325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60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657" y="11226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Old Forest score example</a:t>
            </a: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6669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Herbaceous</a:t>
            </a:r>
          </a:p>
          <a:p>
            <a:r>
              <a:rPr lang="en-US" sz="2400" dirty="0"/>
              <a:t>Shrub</a:t>
            </a:r>
          </a:p>
          <a:p>
            <a:r>
              <a:rPr lang="en-US" sz="2400" dirty="0"/>
              <a:t>Pole/Sapling</a:t>
            </a:r>
          </a:p>
          <a:p>
            <a:endParaRPr lang="en-US" sz="2400" dirty="0"/>
          </a:p>
          <a:p>
            <a:r>
              <a:rPr lang="en-US" sz="2400" dirty="0"/>
              <a:t>Young Forest (40-80y)</a:t>
            </a:r>
          </a:p>
          <a:p>
            <a:r>
              <a:rPr lang="en-US" sz="2400" dirty="0"/>
              <a:t>Mature Forest (80-250y)</a:t>
            </a:r>
          </a:p>
          <a:p>
            <a:endParaRPr lang="en-US" sz="2400" dirty="0"/>
          </a:p>
          <a:p>
            <a:r>
              <a:rPr lang="en-US" sz="2400" dirty="0"/>
              <a:t>Old Forest (&gt;250y)</a:t>
            </a:r>
            <a:endParaRPr lang="en-CA" sz="2400" dirty="0"/>
          </a:p>
        </p:txBody>
      </p:sp>
      <p:pic>
        <p:nvPicPr>
          <p:cNvPr id="41985" name="Picture 1" descr="U:\Workshops\2011_CDF_Workshop_Nanaimo\pics\her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5259" y="1082198"/>
            <a:ext cx="1542329" cy="1432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7" name="Picture 3" descr="U:\Workshops\2011_CDF_Workshop_Nanaimo\pics\pol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60459" y="1082198"/>
            <a:ext cx="1676400" cy="12606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8" name="Picture 4" descr="U:\Workshops\2011_CDF_Workshop_Nanaimo\pics\youg_fores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32724" y="2914079"/>
            <a:ext cx="1713963" cy="11668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89" name="Picture 5" descr="U:\Workshops\2011_CDF_Workshop_Nanaimo\pics\mat_fores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61524" y="2538683"/>
            <a:ext cx="1203722" cy="16049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1990" name="Picture 6" descr="U:\Workshops\2011_CDF_Workshop_Nanaimo\pics\old_for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80324" y="4192951"/>
            <a:ext cx="3371850" cy="13651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" name="Picture 4" descr="Ocean Spray unbrowsed Ballenas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55460" y="1082198"/>
            <a:ext cx="1828799" cy="137270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grpSp>
        <p:nvGrpSpPr>
          <p:cNvPr id="4" name="Group 12"/>
          <p:cNvGrpSpPr/>
          <p:nvPr/>
        </p:nvGrpSpPr>
        <p:grpSpPr>
          <a:xfrm>
            <a:off x="418657" y="5537844"/>
            <a:ext cx="7810942" cy="860425"/>
            <a:chOff x="-828055" y="820738"/>
            <a:chExt cx="8448055" cy="860425"/>
          </a:xfrm>
          <a:noFill/>
        </p:grpSpPr>
        <p:sp>
          <p:nvSpPr>
            <p:cNvPr id="11" name="TextBox 10"/>
            <p:cNvSpPr txBox="1"/>
            <p:nvPr/>
          </p:nvSpPr>
          <p:spPr>
            <a:xfrm>
              <a:off x="-828055" y="1143000"/>
              <a:ext cx="335252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Old forest association =</a:t>
              </a:r>
              <a:endParaRPr lang="en-CA" sz="2400" dirty="0"/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/>
          </p:nvGraphicFramePr>
          <p:xfrm>
            <a:off x="2506813" y="820738"/>
            <a:ext cx="5113187" cy="860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8" name="Equation" r:id="rId10" imgW="6337080" imgH="1066680" progId="Equation.3">
                    <p:embed/>
                  </p:oleObj>
                </mc:Choice>
                <mc:Fallback>
                  <p:oleObj name="Equation" r:id="rId10" imgW="6337080" imgH="1066680" progId="Equation.3">
                    <p:embed/>
                    <p:pic>
                      <p:nvPicPr>
                        <p:cNvPr id="1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6813" y="820738"/>
                          <a:ext cx="5113187" cy="860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31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1143000"/>
          </a:xfrm>
        </p:spPr>
        <p:txBody>
          <a:bodyPr/>
          <a:lstStyle/>
          <a:p>
            <a:pPr algn="l"/>
            <a:r>
              <a:rPr lang="en-US" sz="3600" b="1" dirty="0"/>
              <a:t>Expert rankings</a:t>
            </a:r>
            <a:endParaRPr lang="en-CA" sz="3600" b="1" dirty="0">
              <a:latin typeface="+mn-lt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8600" y="1066800"/>
          <a:ext cx="5715000" cy="5486400"/>
        </p:xfrm>
        <a:graphic>
          <a:graphicData uri="http://schemas.openxmlformats.org/drawingml/2006/table">
            <a:tbl>
              <a:tblPr/>
              <a:tblGrid>
                <a:gridCol w="2971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u="sng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Species</a:t>
                      </a:r>
                      <a:endParaRPr lang="en-US" sz="1800" u="sng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u="none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Association </a:t>
                      </a:r>
                      <a:r>
                        <a:rPr lang="en-CA" sz="1800" b="1" u="sng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Score</a:t>
                      </a:r>
                      <a:endParaRPr lang="en-US" sz="1800" u="sng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u="none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Map</a:t>
                      </a:r>
                      <a:r>
                        <a:rPr lang="en-CA" sz="1800" b="1" u="none" baseline="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CA" sz="1800" b="1" u="sng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Weight</a:t>
                      </a:r>
                      <a:endParaRPr lang="en-US" sz="1800" u="sng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Brown Creeper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0.81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0.11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Red-breasted Nuthatch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0.79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0.11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Chestnut-backed Chickadee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0.75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0.10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Golden-crowned Kinglet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0.77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0.10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Pacific-slope Flycatcher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0.63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Pine Siskin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0.69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Townsend's Warbler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0.69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0.09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Pacific Wren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0.63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0.08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Purple Finch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0.58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0.08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Yellow-</a:t>
                      </a:r>
                      <a:r>
                        <a:rPr lang="en-CA" sz="1800" b="1" dirty="0" err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rumped</a:t>
                      </a: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Warbler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0.56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0.08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Olive-sided Flycatcher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0.46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0.06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Wilson's Warbler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0.06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0.01</a:t>
                      </a:r>
                      <a:endParaRPr lang="en-US" sz="1800" b="1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 err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Rufous</a:t>
                      </a: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Hummingbird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-0.07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Song Sparrow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-0.36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Spotted Towhee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-0.03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White-crowned Sparrow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-0.66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Dark-eyed Junco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-0.03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Orange-crowned Warbler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-0.05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</a:t>
                      </a:r>
                      <a:endParaRPr lang="en-US" sz="1800" dirty="0"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</a:tbl>
          </a:graphicData>
        </a:graphic>
      </p:graphicFrame>
      <p:pic>
        <p:nvPicPr>
          <p:cNvPr id="7" name="Picture 6" descr="brown_creeper_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96200" y="457200"/>
            <a:ext cx="1031774" cy="15132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red_breasted_nuthatch_jan_10_11_2076_l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3200" y="609600"/>
            <a:ext cx="1200290" cy="990600"/>
          </a:xfrm>
          <a:prstGeom prst="rect">
            <a:avLst/>
          </a:prstGeom>
        </p:spPr>
      </p:pic>
      <p:pic>
        <p:nvPicPr>
          <p:cNvPr id="21508" name="Picture 4" descr="http://www.birdzilla.com/images/stories/450images/chestnut-backed-chickadee-45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1524000"/>
            <a:ext cx="1257300" cy="838200"/>
          </a:xfrm>
          <a:prstGeom prst="rect">
            <a:avLst/>
          </a:prstGeom>
          <a:noFill/>
        </p:spPr>
      </p:pic>
      <p:pic>
        <p:nvPicPr>
          <p:cNvPr id="11" name="Picture 10" descr="http://ucsantacruz.ucnrs.org/wp-admin/images/researchpics/ylrbirds/Townsend%27s_Warbl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15200" y="2438400"/>
            <a:ext cx="1320800" cy="990600"/>
          </a:xfrm>
          <a:prstGeom prst="rect">
            <a:avLst/>
          </a:prstGeom>
          <a:noFill/>
        </p:spPr>
      </p:pic>
      <p:pic>
        <p:nvPicPr>
          <p:cNvPr id="12" name="Picture 12" descr="http://sdakotabirds.com/species/photos/purple_finch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01000" y="3352800"/>
            <a:ext cx="971550" cy="914400"/>
          </a:xfrm>
          <a:prstGeom prst="rect">
            <a:avLst/>
          </a:prstGeom>
          <a:noFill/>
        </p:spPr>
      </p:pic>
      <p:pic>
        <p:nvPicPr>
          <p:cNvPr id="21510" name="Picture 6" descr="http://www.hiltonpond.org/images/WrenWinter04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67600" y="4114800"/>
            <a:ext cx="1032054" cy="914400"/>
          </a:xfrm>
          <a:prstGeom prst="rect">
            <a:avLst/>
          </a:prstGeom>
          <a:noFill/>
        </p:spPr>
      </p:pic>
      <p:pic>
        <p:nvPicPr>
          <p:cNvPr id="21512" name="Picture 8" descr="http://www.ejphoto.com/images_NM/NM_PineSiskin0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07817" y="5029200"/>
            <a:ext cx="1136183" cy="762000"/>
          </a:xfrm>
          <a:prstGeom prst="rect">
            <a:avLst/>
          </a:prstGeom>
          <a:noFill/>
        </p:spPr>
      </p:pic>
      <p:pic>
        <p:nvPicPr>
          <p:cNvPr id="21506" name="Picture 2" descr="http://www.zuropak.com/photogallery/olive-sided-flycatcher/Olive-sided-Flycatcher-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24600" y="3352800"/>
            <a:ext cx="1156412" cy="1600200"/>
          </a:xfrm>
          <a:prstGeom prst="rect">
            <a:avLst/>
          </a:prstGeom>
          <a:noFill/>
        </p:spPr>
      </p:pic>
      <p:pic>
        <p:nvPicPr>
          <p:cNvPr id="21514" name="Picture 10" descr="http://www.laspilitas.com/images/birds/empidonax/empidonax-difficilis-male-cute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72200" y="2362200"/>
            <a:ext cx="881285" cy="1143000"/>
          </a:xfrm>
          <a:prstGeom prst="rect">
            <a:avLst/>
          </a:prstGeom>
          <a:noFill/>
        </p:spPr>
      </p:pic>
      <p:pic>
        <p:nvPicPr>
          <p:cNvPr id="21516" name="Picture 12" descr="http://www.stanford.edu/~petelat1/wilson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72200" y="4800600"/>
            <a:ext cx="914400" cy="914400"/>
          </a:xfrm>
          <a:prstGeom prst="rect">
            <a:avLst/>
          </a:prstGeom>
          <a:noFill/>
        </p:spPr>
      </p:pic>
      <p:pic>
        <p:nvPicPr>
          <p:cNvPr id="21518" name="Picture 14" descr="http://www.allaboutbirds.org/guide/PHOTO/LARGE/DRW_021004_00453B_S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162800" y="5029200"/>
            <a:ext cx="742950" cy="965835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32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In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22225"/>
            <a:ext cx="8015288" cy="685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 descr="brown_creeper_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3250" y="0"/>
            <a:ext cx="779463" cy="1143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0724" name="Picture 4" descr="red_breasted_nuthatch_jan_10_11_2076_lr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4050" y="61913"/>
            <a:ext cx="9223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410200" y="0"/>
            <a:ext cx="37338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0726" name="Picture 2" descr="http://www.allaboutbirds.org/guide/PHOTO/LARGE/yellow_rumped_warbler_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1175" y="3505200"/>
            <a:ext cx="8699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2" descr="http://www.zuropak.com/photogallery/olive-sided-flycatcher/Olive-sided-Flycatcher-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3429000"/>
            <a:ext cx="850900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9" descr="Bird MS Fig2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75275" y="811213"/>
            <a:ext cx="3997325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urved Up Arrow 10"/>
          <p:cNvSpPr/>
          <p:nvPr/>
        </p:nvSpPr>
        <p:spPr>
          <a:xfrm>
            <a:off x="5243513" y="5980113"/>
            <a:ext cx="2209800" cy="762000"/>
          </a:xfrm>
          <a:prstGeom prst="curved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/>
          <p:cNvSpPr/>
          <p:nvPr/>
        </p:nvSpPr>
        <p:spPr>
          <a:xfrm>
            <a:off x="5256213" y="141288"/>
            <a:ext cx="2057400" cy="685800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19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402" y="274638"/>
            <a:ext cx="8229600" cy="1143000"/>
          </a:xfrm>
        </p:spPr>
        <p:txBody>
          <a:bodyPr/>
          <a:lstStyle/>
          <a:p>
            <a:pPr algn="l"/>
            <a:r>
              <a:rPr lang="en-CA" b="1" dirty="0"/>
              <a:t>Additional scores to 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360" y="1378258"/>
            <a:ext cx="8229600" cy="4525963"/>
          </a:xfrm>
        </p:spPr>
        <p:txBody>
          <a:bodyPr>
            <a:normAutofit lnSpcReduction="10000"/>
          </a:bodyPr>
          <a:lstStyle/>
          <a:p>
            <a:endParaRPr lang="en-CA" dirty="0"/>
          </a:p>
          <a:p>
            <a:pPr marL="0" indent="0">
              <a:buNone/>
            </a:pPr>
            <a:r>
              <a:rPr lang="en-CA" dirty="0"/>
              <a:t>					      </a:t>
            </a:r>
          </a:p>
          <a:p>
            <a:pPr marL="0" indent="0">
              <a:buNone/>
            </a:pPr>
            <a:r>
              <a:rPr lang="en-CA" dirty="0"/>
              <a:t>  (13 species)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			      (3 species)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i="1" dirty="0"/>
              <a:t>   Wetland</a:t>
            </a:r>
            <a:r>
              <a:rPr lang="en-CA" dirty="0"/>
              <a:t> (8 species)</a:t>
            </a:r>
          </a:p>
          <a:p>
            <a:pPr marL="0" indent="0">
              <a:buNone/>
            </a:pPr>
            <a:r>
              <a:rPr lang="en-CA" dirty="0"/>
              <a:t>   </a:t>
            </a:r>
            <a:r>
              <a:rPr lang="en-CA" i="1" dirty="0"/>
              <a:t>Shrub</a:t>
            </a:r>
            <a:r>
              <a:rPr lang="en-CA" dirty="0"/>
              <a:t> (19 species)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52760" y="1624612"/>
          <a:ext cx="4875575" cy="79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" name="Equation" r:id="rId3" imgW="2413000" imgH="393700" progId="Equation.3">
                  <p:embed/>
                </p:oleObj>
              </mc:Choice>
              <mc:Fallback>
                <p:oleObj name="Equation" r:id="rId3" imgW="2413000" imgH="3937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60" y="1624612"/>
                        <a:ext cx="4875575" cy="7901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54394" y="3444659"/>
          <a:ext cx="302260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" name="Equation" r:id="rId5" imgW="1549080" imgH="393480" progId="Equation.3">
                  <p:embed/>
                </p:oleObj>
              </mc:Choice>
              <mc:Fallback>
                <p:oleObj name="Equation" r:id="rId5" imgW="1549080" imgH="39348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94" y="3444659"/>
                        <a:ext cx="3022600" cy="760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34" y="94003"/>
            <a:ext cx="2681057" cy="308942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46" y="3269988"/>
            <a:ext cx="3107186" cy="351777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8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453"/>
            <a:ext cx="9144000" cy="65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84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808038" y="17208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40964" name="Picture 13" descr="P103016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770188"/>
            <a:ext cx="3173413" cy="408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17" descr="P102078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3763963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brown_creeper_1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5200" y="0"/>
            <a:ext cx="1981200" cy="2905759"/>
          </a:xfrm>
          <a:prstGeom prst="rect">
            <a:avLst/>
          </a:prstGeom>
          <a:ln>
            <a:noFill/>
          </a:ln>
        </p:spPr>
      </p:pic>
      <p:pic>
        <p:nvPicPr>
          <p:cNvPr id="40968" name="Picture 12" descr="P102080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11087" y="3451236"/>
            <a:ext cx="3060700" cy="404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" descr="DSC_0214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19800" y="2154721"/>
            <a:ext cx="3124200" cy="470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0932" y="0"/>
            <a:ext cx="375306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5394325" y="5347843"/>
            <a:ext cx="68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69634" name="Picture 2" descr="D:\Work_unchanged\Bird_maps_Graham\Forestry-Logo-with-crest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65" y="0"/>
            <a:ext cx="3923335" cy="84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917" y="5914757"/>
            <a:ext cx="2889040" cy="86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HesseVisit 00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>
          <a:xfrm>
            <a:off x="7075503" y="4087834"/>
            <a:ext cx="2077625" cy="2770167"/>
          </a:xfrm>
          <a:prstGeom prst="rect">
            <a:avLst/>
          </a:prstGeom>
          <a:noFill/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453606" y="2777396"/>
            <a:ext cx="4343400" cy="7004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000" b="1" dirty="0"/>
              <a:t>Thank you</a:t>
            </a:r>
            <a:endParaRPr lang="en-US" sz="4000" b="1" dirty="0"/>
          </a:p>
        </p:txBody>
      </p:sp>
      <p:pic>
        <p:nvPicPr>
          <p:cNvPr id="22" name="Picture 2" descr="CDFCP Logo large text rg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15629" cy="7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northpacificlcc.org/Themes/NPLCC/Content/Images/nplcc-logo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" y="5833539"/>
            <a:ext cx="2048919" cy="10244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Picture 12" descr="http://kootenayconservation.ca/wp-content/uploads/TNT-Logo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08" y="1662554"/>
            <a:ext cx="2378984" cy="1073744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5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86287106"/>
              </p:ext>
            </p:extLst>
          </p:nvPr>
        </p:nvGraphicFramePr>
        <p:xfrm>
          <a:off x="359532" y="679980"/>
          <a:ext cx="8424936" cy="597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/>
              <a:t>SDM: Data types and methods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2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750"/>
    </mc:Choice>
    <mc:Fallback xmlns="">
      <p:transition spd="slow" advTm="11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Presence-only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Known occurrences (presence) of species</a:t>
            </a:r>
          </a:p>
          <a:p>
            <a:r>
              <a:rPr lang="en-CA" b="1" dirty="0"/>
              <a:t>No known absences</a:t>
            </a:r>
          </a:p>
          <a:p>
            <a:r>
              <a:rPr lang="en-CA" dirty="0"/>
              <a:t>Sampling bias, opportunistic observations</a:t>
            </a:r>
          </a:p>
          <a:p>
            <a:r>
              <a:rPr lang="en-CA" dirty="0"/>
              <a:t>Use of such data often justified by the lack of systematic survey data</a:t>
            </a:r>
          </a:p>
          <a:p>
            <a:r>
              <a:rPr lang="en-CA" dirty="0"/>
              <a:t>53% of SDM papers still use these data</a:t>
            </a:r>
            <a:r>
              <a:rPr lang="en-CA" baseline="30000" dirty="0"/>
              <a:t>1</a:t>
            </a:r>
            <a:endParaRPr lang="en-CA" dirty="0"/>
          </a:p>
          <a:p>
            <a:r>
              <a:rPr lang="en-CA" dirty="0"/>
              <a:t>41%</a:t>
            </a:r>
            <a:r>
              <a:rPr lang="en-CA" baseline="30000" dirty="0"/>
              <a:t>1</a:t>
            </a:r>
            <a:r>
              <a:rPr lang="en-CA" dirty="0"/>
              <a:t> use </a:t>
            </a:r>
            <a:r>
              <a:rPr lang="en-CA" dirty="0" err="1"/>
              <a:t>MaxEnt</a:t>
            </a:r>
            <a:r>
              <a:rPr lang="en-CA" dirty="0"/>
              <a:t> (Phillips et al. 2006)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6356350"/>
            <a:ext cx="291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1) </a:t>
            </a:r>
            <a:r>
              <a:rPr lang="en-CA" dirty="0" err="1"/>
              <a:t>Guillera-Arroita</a:t>
            </a:r>
            <a:r>
              <a:rPr lang="en-CA" dirty="0"/>
              <a:t> et al. 2015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62"/>
    </mc:Choice>
    <mc:Fallback xmlns="">
      <p:transition spd="slow" advTm="96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Presence/absence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b="1" dirty="0"/>
              <a:t>Know occurrences of species</a:t>
            </a:r>
          </a:p>
          <a:p>
            <a:r>
              <a:rPr lang="en-CA" b="1" dirty="0"/>
              <a:t>Known ‘absences’</a:t>
            </a:r>
          </a:p>
          <a:p>
            <a:r>
              <a:rPr lang="en-CA" dirty="0"/>
              <a:t>Family of correlative models </a:t>
            </a:r>
          </a:p>
          <a:p>
            <a:r>
              <a:rPr lang="en-CA" dirty="0"/>
              <a:t>Many = regression-like</a:t>
            </a:r>
          </a:p>
          <a:p>
            <a:r>
              <a:rPr lang="en-CA" dirty="0"/>
              <a:t>Assumption: </a:t>
            </a:r>
          </a:p>
          <a:p>
            <a:pPr lvl="1"/>
            <a:r>
              <a:rPr lang="en-CA" dirty="0"/>
              <a:t>species’ occurrence or abundance </a:t>
            </a:r>
            <a:br>
              <a:rPr lang="en-CA" dirty="0"/>
            </a:br>
            <a:r>
              <a:rPr lang="en-CA" dirty="0"/>
              <a:t>can be modeled using </a:t>
            </a:r>
            <a:br>
              <a:rPr lang="en-CA" dirty="0"/>
            </a:br>
            <a:r>
              <a:rPr lang="en-CA" dirty="0"/>
              <a:t>additive combinations of predictors</a:t>
            </a:r>
          </a:p>
          <a:p>
            <a:r>
              <a:rPr lang="en-CA" dirty="0"/>
              <a:t>Use (largely) environmental </a:t>
            </a:r>
            <a:br>
              <a:rPr lang="en-CA" dirty="0"/>
            </a:br>
            <a:r>
              <a:rPr lang="en-CA" dirty="0"/>
              <a:t>information to explain observed </a:t>
            </a:r>
            <a:br>
              <a:rPr lang="en-CA" dirty="0"/>
            </a:br>
            <a:r>
              <a:rPr lang="en-CA" dirty="0"/>
              <a:t>patterns of species occurrences </a:t>
            </a:r>
            <a:br>
              <a:rPr lang="en-CA" dirty="0"/>
            </a:br>
            <a:r>
              <a:rPr lang="en-CA" dirty="0"/>
              <a:t>(</a:t>
            </a:r>
            <a:r>
              <a:rPr lang="en-CA" dirty="0" err="1"/>
              <a:t>Elith</a:t>
            </a:r>
            <a:r>
              <a:rPr lang="en-CA" dirty="0"/>
              <a:t> and Graham 2009)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45" y="1600200"/>
            <a:ext cx="3130487" cy="4088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1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68"/>
    </mc:Choice>
    <mc:Fallback xmlns="">
      <p:transition spd="slow" advTm="157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4"/>
          <p:cNvSpPr>
            <a:spLocks noGrp="1" noChangeArrowheads="1"/>
          </p:cNvSpPr>
          <p:nvPr>
            <p:ph type="title"/>
          </p:nvPr>
        </p:nvSpPr>
        <p:spPr>
          <a:xfrm>
            <a:off x="26894" y="153615"/>
            <a:ext cx="8964706" cy="1143000"/>
          </a:xfrm>
        </p:spPr>
        <p:txBody>
          <a:bodyPr>
            <a:noAutofit/>
          </a:bodyPr>
          <a:lstStyle/>
          <a:p>
            <a:pPr algn="l"/>
            <a:r>
              <a:rPr lang="en-US" sz="3600" b="1" dirty="0" err="1"/>
              <a:t>Multiscale</a:t>
            </a:r>
            <a:r>
              <a:rPr lang="en-US" sz="3600" b="1" dirty="0"/>
              <a:t> highway effects on a large mammal community</a:t>
            </a:r>
            <a:endParaRPr lang="de-AT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05058" y="6339332"/>
            <a:ext cx="3170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/>
              <a:t>Schuster, Römer &amp; Germain </a:t>
            </a:r>
            <a:r>
              <a:rPr lang="en-CA" sz="1200" dirty="0"/>
              <a:t>1 (2013) </a:t>
            </a:r>
            <a:r>
              <a:rPr lang="en-CA" sz="1200" dirty="0" err="1"/>
              <a:t>PeerJ</a:t>
            </a:r>
            <a:r>
              <a:rPr lang="en-CA" sz="1200" dirty="0"/>
              <a:t> e189</a:t>
            </a:r>
            <a:endParaRPr lang="en-US" sz="1200" dirty="0"/>
          </a:p>
        </p:txBody>
      </p:sp>
      <p:pic>
        <p:nvPicPr>
          <p:cNvPr id="20" name="Picture 2" descr="IMG_001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7504" y="3487817"/>
            <a:ext cx="3249558" cy="24371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7" descr="IMG_000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296" y="1344883"/>
            <a:ext cx="2190218" cy="16426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6150" y="1216115"/>
            <a:ext cx="3451062" cy="4877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7" descr="IMG_000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96" y="1359376"/>
            <a:ext cx="2190218" cy="164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G_001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07504" y="3487816"/>
            <a:ext cx="3249558" cy="2437169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665740"/>
            <a:ext cx="2479894" cy="364415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0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91"/>
    </mc:Choice>
    <mc:Fallback xmlns="">
      <p:transition spd="slow" advTm="42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3737"/>
            <a:ext cx="5255987" cy="654271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4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34"/>
    </mc:Choice>
    <mc:Fallback xmlns="">
      <p:transition spd="slow" advTm="59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Presence/absence data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More recent developments use machine learning approaches, e.g. boosted regression trees (BR) (Friedman et al. 2000). </a:t>
            </a:r>
          </a:p>
          <a:p>
            <a:r>
              <a:rPr lang="en-CA" dirty="0"/>
              <a:t>Boosted regression trees combine the strengths of two algorithms: </a:t>
            </a:r>
          </a:p>
          <a:p>
            <a:pPr lvl="1"/>
            <a:r>
              <a:rPr lang="en-CA" dirty="0"/>
              <a:t>regression trees (models that relate a response to their predictors by recursive binary splits) </a:t>
            </a:r>
          </a:p>
          <a:p>
            <a:pPr lvl="1"/>
            <a:r>
              <a:rPr lang="en-CA" dirty="0"/>
              <a:t>boosting (an adaptive method for combining many simple models to give improved predictive performance). </a:t>
            </a:r>
          </a:p>
          <a:p>
            <a:r>
              <a:rPr lang="en-CA" dirty="0"/>
              <a:t>Can be used for SDM’s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3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04"/>
    </mc:Choice>
    <mc:Fallback xmlns="">
      <p:transition spd="slow" advTm="49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ich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Richard</Template>
  <TotalTime>6442</TotalTime>
  <Words>1174</Words>
  <Application>Microsoft Office PowerPoint</Application>
  <PresentationFormat>On-screen Show (4:3)</PresentationFormat>
  <Paragraphs>377</Paragraphs>
  <Slides>36</Slides>
  <Notes>8</Notes>
  <HiddenSlides>0</HiddenSlides>
  <MMClips>13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Symbol</vt:lpstr>
      <vt:lpstr>Times New Roman</vt:lpstr>
      <vt:lpstr>Richard</vt:lpstr>
      <vt:lpstr>Equation</vt:lpstr>
      <vt:lpstr>Species Distribution Models</vt:lpstr>
      <vt:lpstr>Species Distribution Models</vt:lpstr>
      <vt:lpstr>PowerPoint Presentation</vt:lpstr>
      <vt:lpstr>PowerPoint Presentation</vt:lpstr>
      <vt:lpstr>Presence-only data</vt:lpstr>
      <vt:lpstr>Presence/absence data</vt:lpstr>
      <vt:lpstr>Multiscale highway effects on a large mammal community</vt:lpstr>
      <vt:lpstr>PowerPoint Presentation</vt:lpstr>
      <vt:lpstr>Presence/absence data II</vt:lpstr>
      <vt:lpstr>Detection/non-detection data</vt:lpstr>
      <vt:lpstr>Single Season Model</vt:lpstr>
      <vt:lpstr>Model Development</vt:lpstr>
      <vt:lpstr>Single Season Model</vt:lpstr>
      <vt:lpstr>Covariates</vt:lpstr>
      <vt:lpstr>Model Assumptions</vt:lpstr>
      <vt:lpstr>SDM’s in the CDF</vt:lpstr>
      <vt:lpstr>Use SDM’s in Conservation Area Design</vt:lpstr>
      <vt:lpstr>Coastal Douglas Fir  Biogeoclimatic zone</vt:lpstr>
      <vt:lpstr>Traditional Approach of Conservation Area Design</vt:lpstr>
      <vt:lpstr>Use Indicator Species to Identify Areas that Support Historically Representative Communities</vt:lpstr>
      <vt:lpstr>CDF Point Counts</vt:lpstr>
      <vt:lpstr>Model covariates</vt:lpstr>
      <vt:lpstr>Landscape Covariates</vt:lpstr>
      <vt:lpstr>Landscape Covariates</vt:lpstr>
      <vt:lpstr>Landscape Covariates</vt:lpstr>
      <vt:lpstr>Occupancy and detection models</vt:lpstr>
      <vt:lpstr>Occupancy and detection models</vt:lpstr>
      <vt:lpstr>Brown Creeper</vt:lpstr>
      <vt:lpstr>Expert ranking of bird species habitat associations</vt:lpstr>
      <vt:lpstr>Habitat types</vt:lpstr>
      <vt:lpstr>Old Forest score example</vt:lpstr>
      <vt:lpstr>Expert rankings</vt:lpstr>
      <vt:lpstr>PowerPoint Presentation</vt:lpstr>
      <vt:lpstr>Additional scores to date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predictive avian occurrence maps for maximizing the efficiency of conservation planning</dc:title>
  <dc:creator>Richard Schuster</dc:creator>
  <cp:lastModifiedBy>peter arcese</cp:lastModifiedBy>
  <cp:revision>1789</cp:revision>
  <dcterms:created xsi:type="dcterms:W3CDTF">2006-08-16T00:00:00Z</dcterms:created>
  <dcterms:modified xsi:type="dcterms:W3CDTF">2016-11-30T02:44:53Z</dcterms:modified>
</cp:coreProperties>
</file>